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90" r:id="rId2"/>
    <p:sldId id="291" r:id="rId3"/>
    <p:sldId id="277" r:id="rId4"/>
    <p:sldId id="312" r:id="rId5"/>
    <p:sldId id="294" r:id="rId6"/>
    <p:sldId id="313" r:id="rId7"/>
    <p:sldId id="314" r:id="rId8"/>
    <p:sldId id="316" r:id="rId9"/>
    <p:sldId id="317" r:id="rId10"/>
    <p:sldId id="318" r:id="rId11"/>
    <p:sldId id="295" r:id="rId12"/>
    <p:sldId id="319" r:id="rId13"/>
    <p:sldId id="292" r:id="rId14"/>
    <p:sldId id="320" r:id="rId15"/>
    <p:sldId id="322" r:id="rId16"/>
    <p:sldId id="324" r:id="rId17"/>
    <p:sldId id="293" r:id="rId18"/>
    <p:sldId id="323" r:id="rId19"/>
    <p:sldId id="301" r:id="rId20"/>
    <p:sldId id="271" r:id="rId21"/>
  </p:sldIdLst>
  <p:sldSz cx="9144000" cy="6858000" type="screen4x3"/>
  <p:notesSz cx="6797675" cy="9926638"/>
  <p:embeddedFontLst>
    <p:embeddedFont>
      <p:font typeface="나눔고딕" panose="020B0600000101010101" charset="-127"/>
      <p:regular r:id="rId24"/>
      <p:bold r:id="rId25"/>
    </p:embeddedFont>
    <p:embeddedFont>
      <p:font typeface="나눔고딕 ExtraBold" panose="020B0600000101010101" charset="-127"/>
      <p:bold r:id="rId26"/>
    </p:embeddedFont>
    <p:embeddedFont>
      <p:font typeface="나눔명조 ExtraBold" panose="020B0600000101010101" charset="-127"/>
      <p:bold r:id="rId27"/>
    </p:embeddedFont>
    <p:embeddedFont>
      <p:font typeface="HY견명조" panose="02030600000101010101" pitchFamily="18" charset="-127"/>
      <p:regular r:id="rId28"/>
    </p:embeddedFont>
    <p:embeddedFont>
      <p:font typeface="HY수평선M" panose="02030600000101010101" pitchFamily="18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">
          <p15:clr>
            <a:srgbClr val="A4A3A4"/>
          </p15:clr>
        </p15:guide>
        <p15:guide id="2" orient="horz" pos="4116">
          <p15:clr>
            <a:srgbClr val="A4A3A4"/>
          </p15:clr>
        </p15:guide>
        <p15:guide id="3" orient="horz" pos="845">
          <p15:clr>
            <a:srgbClr val="A4A3A4"/>
          </p15:clr>
        </p15:guide>
        <p15:guide id="4" orient="horz" pos="3748">
          <p15:clr>
            <a:srgbClr val="A4A3A4"/>
          </p15:clr>
        </p15:guide>
        <p15:guide id="5" orient="horz" pos="618">
          <p15:clr>
            <a:srgbClr val="A4A3A4"/>
          </p15:clr>
        </p15:guide>
        <p15:guide id="6" pos="275">
          <p15:clr>
            <a:srgbClr val="A4A3A4"/>
          </p15:clr>
        </p15:guide>
        <p15:guide id="7" pos="5495">
          <p15:clr>
            <a:srgbClr val="A4A3A4"/>
          </p15:clr>
        </p15:guide>
        <p15:guide id="8" pos="15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BCBCB"/>
    <a:srgbClr val="00D0C6"/>
    <a:srgbClr val="99CCFF"/>
    <a:srgbClr val="2D2D2D"/>
    <a:srgbClr val="373737"/>
    <a:srgbClr val="323232"/>
    <a:srgbClr val="282828"/>
    <a:srgbClr val="0082B0"/>
    <a:srgbClr val="0070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02" autoAdjust="0"/>
    <p:restoredTop sz="86364" autoAdjust="0"/>
  </p:normalViewPr>
  <p:slideViewPr>
    <p:cSldViewPr>
      <p:cViewPr varScale="1">
        <p:scale>
          <a:sx n="67" d="100"/>
          <a:sy n="67" d="100"/>
        </p:scale>
        <p:origin x="1384" y="44"/>
      </p:cViewPr>
      <p:guideLst>
        <p:guide orient="horz" pos="210"/>
        <p:guide orient="horz" pos="4116"/>
        <p:guide orient="horz" pos="845"/>
        <p:guide orient="horz" pos="3748"/>
        <p:guide orient="horz" pos="618"/>
        <p:guide pos="275"/>
        <p:guide pos="5495"/>
        <p:guide pos="15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-2580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rgbClr val="FF0000"/>
                </a:solidFill>
              </a:rPr>
              <a:t>유사도 없음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5.9708497375328087E-2"/>
          <c:y val="0.16515625"/>
          <c:w val="0.88846866797900259"/>
          <c:h val="0.77134374999999999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 값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AD6-47BE-AF71-98CB0C743E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7669488"/>
        <c:axId val="725106496"/>
      </c:scatterChart>
      <c:valAx>
        <c:axId val="6076694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25106496"/>
        <c:crosses val="autoZero"/>
        <c:crossBetween val="midCat"/>
      </c:valAx>
      <c:valAx>
        <c:axId val="725106496"/>
        <c:scaling>
          <c:orientation val="minMax"/>
        </c:scaling>
        <c:delete val="0"/>
        <c:axPos val="l"/>
        <c:majorGridlines>
          <c:spPr>
            <a:ln w="22225" cap="flat" cmpd="sng" algn="ctr">
              <a:solidFill>
                <a:schemeClr val="bg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076694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ECFA4-89E8-4268-9C88-1ED14DC42D0E}" type="datetimeFigureOut">
              <a:rPr lang="ko-KR" altLang="en-US" smtClean="0"/>
              <a:pPr/>
              <a:t>2019-12-13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1E4FE-08F6-4517-BD2F-2D3EFB00A3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AEEFE4-19A1-4A65-B089-0C267B1C7D65}" type="datetimeFigureOut">
              <a:rPr lang="ko-KR" altLang="en-US" smtClean="0"/>
              <a:pPr/>
              <a:t>2019-12-13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06550" y="661253"/>
            <a:ext cx="5184576" cy="388925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76184B-23F9-4FFD-8DCA-0B8A99BF55F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ko-KR" altLang="en-US" dirty="0"/>
              <a:t>현재 </a:t>
            </a:r>
            <a:r>
              <a:rPr lang="en-US" altLang="ko-KR" dirty="0"/>
              <a:t>3</a:t>
            </a:r>
            <a:r>
              <a:rPr lang="ko-KR" altLang="en-US" dirty="0"/>
              <a:t>주차에</a:t>
            </a:r>
            <a:r>
              <a:rPr lang="ko-KR" altLang="en-US" baseline="0" dirty="0"/>
              <a:t> 요구사항 분석을 완료하고 외부 설계 및 </a:t>
            </a:r>
            <a:r>
              <a:rPr lang="en-US" altLang="ko-KR" baseline="0" dirty="0"/>
              <a:t>UI </a:t>
            </a:r>
            <a:r>
              <a:rPr lang="ko-KR" altLang="en-US" baseline="0" dirty="0"/>
              <a:t>디자인에 접어든 상황이다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932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ko-KR" altLang="en-US" dirty="0"/>
              <a:t>현재 </a:t>
            </a:r>
            <a:r>
              <a:rPr lang="en-US" altLang="ko-KR" dirty="0"/>
              <a:t>3</a:t>
            </a:r>
            <a:r>
              <a:rPr lang="ko-KR" altLang="en-US" dirty="0"/>
              <a:t>주차에</a:t>
            </a:r>
            <a:r>
              <a:rPr lang="ko-KR" altLang="en-US" baseline="0" dirty="0"/>
              <a:t> 요구사항 분석을 완료하고 외부 설계 및 </a:t>
            </a:r>
            <a:r>
              <a:rPr lang="en-US" altLang="ko-KR" baseline="0" dirty="0"/>
              <a:t>UI </a:t>
            </a:r>
            <a:r>
              <a:rPr lang="ko-KR" altLang="en-US" baseline="0" dirty="0"/>
              <a:t>디자인에 접어든 상황이다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5285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ko-KR" altLang="en-US" dirty="0"/>
              <a:t>현재 </a:t>
            </a:r>
            <a:r>
              <a:rPr lang="en-US" altLang="ko-KR" dirty="0"/>
              <a:t>3</a:t>
            </a:r>
            <a:r>
              <a:rPr lang="ko-KR" altLang="en-US" dirty="0"/>
              <a:t>주차에</a:t>
            </a:r>
            <a:r>
              <a:rPr lang="ko-KR" altLang="en-US" baseline="0" dirty="0"/>
              <a:t> 요구사항 분석을 완료하고 외부 설계 및 </a:t>
            </a:r>
            <a:r>
              <a:rPr lang="en-US" altLang="ko-KR" baseline="0" dirty="0"/>
              <a:t>UI </a:t>
            </a:r>
            <a:r>
              <a:rPr lang="ko-KR" altLang="en-US" baseline="0" dirty="0"/>
              <a:t>디자인에 접어든 상황이다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3640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ko-KR" altLang="en-US" dirty="0"/>
              <a:t>현재 </a:t>
            </a:r>
            <a:r>
              <a:rPr lang="en-US" altLang="ko-KR" dirty="0"/>
              <a:t>3</a:t>
            </a:r>
            <a:r>
              <a:rPr lang="ko-KR" altLang="en-US" dirty="0"/>
              <a:t>주차에</a:t>
            </a:r>
            <a:r>
              <a:rPr lang="ko-KR" altLang="en-US" baseline="0" dirty="0"/>
              <a:t> 요구사항 분석을 완료하고 외부 설계 및 </a:t>
            </a:r>
            <a:r>
              <a:rPr lang="en-US" altLang="ko-KR" baseline="0" dirty="0"/>
              <a:t>UI </a:t>
            </a:r>
            <a:r>
              <a:rPr lang="ko-KR" altLang="en-US" baseline="0" dirty="0"/>
              <a:t>디자인에 접어든 상황이다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01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+mn-ea"/>
              </a:rPr>
              <a:t>목차 소개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+mn-ea"/>
              </a:rPr>
              <a:t>.</a:t>
            </a:r>
          </a:p>
          <a:p>
            <a:pPr marL="228600" indent="-228600">
              <a:buAutoNum type="arabicPeriod"/>
            </a:pPr>
            <a:r>
              <a:rPr lang="ko-KR" altLang="en-US" baseline="0" dirty="0"/>
              <a:t>코드 내에서 인공지능의 생존시간과 블록 연속 제거 등을 보상</a:t>
            </a:r>
            <a:r>
              <a:rPr lang="en-US" altLang="ko-KR" baseline="0" dirty="0"/>
              <a:t>, </a:t>
            </a:r>
            <a:r>
              <a:rPr lang="ko-KR" altLang="en-US" baseline="0" dirty="0"/>
              <a:t>즉 가치함수로 하여 </a:t>
            </a:r>
            <a:r>
              <a:rPr lang="ko-KR" altLang="en-US" dirty="0"/>
              <a:t>강화학습 한다</a:t>
            </a:r>
            <a:r>
              <a:rPr lang="en-US" altLang="ko-KR" dirty="0"/>
              <a:t>. </a:t>
            </a:r>
            <a:r>
              <a:rPr lang="ko-KR" altLang="en-US" dirty="0"/>
              <a:t>인공지능의 학습 가중치</a:t>
            </a:r>
            <a:r>
              <a:rPr lang="en-US" altLang="ko-KR" dirty="0"/>
              <a:t>, </a:t>
            </a:r>
            <a:r>
              <a:rPr lang="ko-KR" altLang="en-US" dirty="0"/>
              <a:t>플레이 시간</a:t>
            </a:r>
            <a:r>
              <a:rPr lang="en-US" altLang="ko-KR" dirty="0"/>
              <a:t>, </a:t>
            </a:r>
            <a:r>
              <a:rPr lang="ko-KR" altLang="en-US" dirty="0"/>
              <a:t>블록의 낙하 속도</a:t>
            </a:r>
            <a:r>
              <a:rPr lang="ko-KR" altLang="en-US" baseline="0" dirty="0"/>
              <a:t> 등을 기준으로 난이도를 상</a:t>
            </a:r>
            <a:r>
              <a:rPr lang="en-US" altLang="ko-KR" baseline="0" dirty="0"/>
              <a:t>, </a:t>
            </a:r>
            <a:r>
              <a:rPr lang="ko-KR" altLang="en-US" baseline="0" dirty="0"/>
              <a:t>중 하로 나누게 된다</a:t>
            </a:r>
            <a:r>
              <a:rPr lang="en-US" altLang="ko-KR" baseline="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본 프로젝트를 조금 더 그럴싸한 게임으로 보이도록 외부 설계</a:t>
            </a:r>
            <a:r>
              <a:rPr lang="ko-KR" altLang="en-US" baseline="0" dirty="0"/>
              <a:t>가 요구된다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661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ko-KR" altLang="en-US" dirty="0"/>
              <a:t>현재 </a:t>
            </a:r>
            <a:r>
              <a:rPr lang="en-US" altLang="ko-KR" dirty="0"/>
              <a:t>3</a:t>
            </a:r>
            <a:r>
              <a:rPr lang="ko-KR" altLang="en-US" dirty="0"/>
              <a:t>주차에</a:t>
            </a:r>
            <a:r>
              <a:rPr lang="ko-KR" altLang="en-US" baseline="0" dirty="0"/>
              <a:t> 요구사항 분석을 완료하고 외부 설계 및 </a:t>
            </a:r>
            <a:r>
              <a:rPr lang="en-US" altLang="ko-KR" baseline="0" dirty="0"/>
              <a:t>UI </a:t>
            </a:r>
            <a:r>
              <a:rPr lang="ko-KR" altLang="en-US" baseline="0" dirty="0"/>
              <a:t>디자인에 접어든 상황이다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310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ko-KR" altLang="en-US" dirty="0"/>
              <a:t>현재 </a:t>
            </a:r>
            <a:r>
              <a:rPr lang="en-US" altLang="ko-KR" dirty="0"/>
              <a:t>3</a:t>
            </a:r>
            <a:r>
              <a:rPr lang="ko-KR" altLang="en-US" dirty="0"/>
              <a:t>주차에</a:t>
            </a:r>
            <a:r>
              <a:rPr lang="ko-KR" altLang="en-US" baseline="0" dirty="0"/>
              <a:t> 요구사항 분석을 완료하고 외부 설계 및 </a:t>
            </a:r>
            <a:r>
              <a:rPr lang="en-US" altLang="ko-KR" baseline="0" dirty="0"/>
              <a:t>UI </a:t>
            </a:r>
            <a:r>
              <a:rPr lang="ko-KR" altLang="en-US" baseline="0" dirty="0"/>
              <a:t>디자인에 접어든 상황이다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11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ko-KR" altLang="en-US" dirty="0"/>
              <a:t>현재 </a:t>
            </a:r>
            <a:r>
              <a:rPr lang="en-US" altLang="ko-KR" dirty="0"/>
              <a:t>3</a:t>
            </a:r>
            <a:r>
              <a:rPr lang="ko-KR" altLang="en-US" dirty="0"/>
              <a:t>주차에</a:t>
            </a:r>
            <a:r>
              <a:rPr lang="ko-KR" altLang="en-US" baseline="0" dirty="0"/>
              <a:t> 요구사항 분석을 완료하고 외부 설계 및 </a:t>
            </a:r>
            <a:r>
              <a:rPr lang="en-US" altLang="ko-KR" baseline="0" dirty="0"/>
              <a:t>UI </a:t>
            </a:r>
            <a:r>
              <a:rPr lang="ko-KR" altLang="en-US" baseline="0" dirty="0"/>
              <a:t>디자인에 접어든 상황이다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697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ko-KR" altLang="en-US" dirty="0"/>
              <a:t>현재 </a:t>
            </a:r>
            <a:r>
              <a:rPr lang="en-US" altLang="ko-KR" dirty="0"/>
              <a:t>3</a:t>
            </a:r>
            <a:r>
              <a:rPr lang="ko-KR" altLang="en-US" dirty="0"/>
              <a:t>주차에</a:t>
            </a:r>
            <a:r>
              <a:rPr lang="ko-KR" altLang="en-US" baseline="0" dirty="0"/>
              <a:t> 요구사항 분석을 완료하고 외부 설계 및 </a:t>
            </a:r>
            <a:r>
              <a:rPr lang="en-US" altLang="ko-KR" baseline="0" dirty="0"/>
              <a:t>UI </a:t>
            </a:r>
            <a:r>
              <a:rPr lang="ko-KR" altLang="en-US" baseline="0" dirty="0"/>
              <a:t>디자인에 접어든 상황이다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145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ko-KR" altLang="en-US" dirty="0"/>
              <a:t>현재 </a:t>
            </a:r>
            <a:r>
              <a:rPr lang="en-US" altLang="ko-KR" dirty="0"/>
              <a:t>3</a:t>
            </a:r>
            <a:r>
              <a:rPr lang="ko-KR" altLang="en-US" dirty="0"/>
              <a:t>주차에</a:t>
            </a:r>
            <a:r>
              <a:rPr lang="ko-KR" altLang="en-US" baseline="0" dirty="0"/>
              <a:t> 요구사항 분석을 완료하고 외부 설계 및 </a:t>
            </a:r>
            <a:r>
              <a:rPr lang="en-US" altLang="ko-KR" baseline="0" dirty="0"/>
              <a:t>UI </a:t>
            </a:r>
            <a:r>
              <a:rPr lang="ko-KR" altLang="en-US" baseline="0" dirty="0"/>
              <a:t>디자인에 접어든 상황이다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071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ko-KR" altLang="en-US" dirty="0"/>
              <a:t>현재 </a:t>
            </a:r>
            <a:r>
              <a:rPr lang="en-US" altLang="ko-KR" dirty="0"/>
              <a:t>3</a:t>
            </a:r>
            <a:r>
              <a:rPr lang="ko-KR" altLang="en-US" dirty="0"/>
              <a:t>주차에</a:t>
            </a:r>
            <a:r>
              <a:rPr lang="ko-KR" altLang="en-US" baseline="0" dirty="0"/>
              <a:t> 요구사항 분석을 완료하고 외부 설계 및 </a:t>
            </a:r>
            <a:r>
              <a:rPr lang="en-US" altLang="ko-KR" baseline="0" dirty="0"/>
              <a:t>UI </a:t>
            </a:r>
            <a:r>
              <a:rPr lang="ko-KR" altLang="en-US" baseline="0" dirty="0"/>
              <a:t>디자인에 접어든 상황이다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208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ko-KR" altLang="en-US" dirty="0"/>
              <a:t>현재 </a:t>
            </a:r>
            <a:r>
              <a:rPr lang="en-US" altLang="ko-KR" dirty="0"/>
              <a:t>3</a:t>
            </a:r>
            <a:r>
              <a:rPr lang="ko-KR" altLang="en-US" dirty="0"/>
              <a:t>주차에</a:t>
            </a:r>
            <a:r>
              <a:rPr lang="ko-KR" altLang="en-US" baseline="0" dirty="0"/>
              <a:t> 요구사항 분석을 완료하고 외부 설계 및 </a:t>
            </a:r>
            <a:r>
              <a:rPr lang="en-US" altLang="ko-KR" baseline="0" dirty="0"/>
              <a:t>UI </a:t>
            </a:r>
            <a:r>
              <a:rPr lang="ko-KR" altLang="en-US" baseline="0" dirty="0"/>
              <a:t>디자인에 접어든 상황이다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224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332656"/>
            <a:ext cx="864890" cy="160826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 userDrawn="1"/>
        </p:nvSpPr>
        <p:spPr>
          <a:xfrm>
            <a:off x="251520" y="6453336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368996"/>
            <a:ext cx="698704" cy="129924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 userDrawn="1"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332656"/>
            <a:ext cx="864890" cy="160826"/>
          </a:xfrm>
          <a:prstGeom prst="rect">
            <a:avLst/>
          </a:prstGeom>
          <a:noFill/>
        </p:spPr>
      </p:pic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290056" y="3429000"/>
            <a:ext cx="7772400" cy="132673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1" name="부제목 2"/>
          <p:cNvSpPr>
            <a:spLocks noGrp="1"/>
          </p:cNvSpPr>
          <p:nvPr>
            <p:ph type="subTitle" idx="1"/>
          </p:nvPr>
        </p:nvSpPr>
        <p:spPr>
          <a:xfrm>
            <a:off x="323528" y="4974952"/>
            <a:ext cx="7776864" cy="814222"/>
          </a:xfrm>
        </p:spPr>
        <p:txBody>
          <a:bodyPr anchor="ctr">
            <a:normAutofit/>
          </a:bodyPr>
          <a:lstStyle>
            <a:lvl1pPr marL="0" indent="0" algn="l">
              <a:buNone/>
              <a:defRPr sz="9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251520" y="6453336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315020" y="780721"/>
            <a:ext cx="2037432" cy="776071"/>
          </a:xfrm>
        </p:spPr>
        <p:txBody>
          <a:bodyPr>
            <a:normAutofit/>
          </a:bodyPr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</a:t>
            </a:r>
          </a:p>
        </p:txBody>
      </p:sp>
      <p:sp>
        <p:nvSpPr>
          <p:cNvPr id="7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2360072" y="929928"/>
            <a:ext cx="6396012" cy="300732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제목 스타일 편집</a:t>
            </a:r>
            <a:endParaRPr lang="en-US" altLang="ko-KR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368996"/>
            <a:ext cx="698704" cy="129924"/>
          </a:xfrm>
          <a:prstGeom prst="rect">
            <a:avLst/>
          </a:prstGeom>
          <a:noFill/>
        </p:spPr>
      </p:pic>
      <p:sp>
        <p:nvSpPr>
          <p:cNvPr id="19" name="내용 개체 틀 2"/>
          <p:cNvSpPr>
            <a:spLocks noGrp="1"/>
          </p:cNvSpPr>
          <p:nvPr>
            <p:ph idx="10"/>
          </p:nvPr>
        </p:nvSpPr>
        <p:spPr>
          <a:xfrm>
            <a:off x="2362612" y="1168114"/>
            <a:ext cx="6385852" cy="388640"/>
          </a:xfrm>
        </p:spPr>
        <p:txBody>
          <a:bodyPr anchor="ctr">
            <a:norm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5335-AFDE-4DDF-A89A-1BE8BD3EEA0B}" type="datetime1">
              <a:rPr lang="ko-KR" altLang="en-US" smtClean="0"/>
              <a:pPr/>
              <a:t>2019-12-13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D3F92B4C-3F96-4250-9886-458852A898CE}" type="datetime1">
              <a:rPr lang="ko-KR" altLang="en-US" smtClean="0"/>
              <a:pPr/>
              <a:t>2019-12-13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C2C48C8F-6F70-494C-86F5-90A39BFC3F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688" r:id="rId5"/>
    <p:sldLayoutId id="2147483649" r:id="rId6"/>
  </p:sldLayoutIdLst>
  <p:transition>
    <p:fade/>
  </p:transition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500" b="1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Tx/>
        <a:buNone/>
        <a:defRPr sz="32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Tx/>
        <a:buNone/>
        <a:defRPr sz="28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Tx/>
        <a:buNone/>
        <a:defRPr sz="24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9t/nsmc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8" r="5908"/>
          <a:stretch/>
        </p:blipFill>
        <p:spPr bwMode="auto">
          <a:xfrm>
            <a:off x="0" y="-2287"/>
            <a:ext cx="9144000" cy="6884830"/>
          </a:xfrm>
          <a:prstGeom prst="rect">
            <a:avLst/>
          </a:prstGeom>
          <a:noFill/>
        </p:spPr>
      </p:pic>
      <p:sp>
        <p:nvSpPr>
          <p:cNvPr id="12" name="직사각형 11"/>
          <p:cNvSpPr/>
          <p:nvPr/>
        </p:nvSpPr>
        <p:spPr>
          <a:xfrm>
            <a:off x="0" y="1714500"/>
            <a:ext cx="9144000" cy="3429000"/>
          </a:xfrm>
          <a:prstGeom prst="rect">
            <a:avLst/>
          </a:prstGeom>
          <a:solidFill>
            <a:schemeClr val="tx1">
              <a:lumMod val="95000"/>
              <a:lumOff val="5000"/>
              <a:alpha val="75000"/>
            </a:schemeClr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289620" y="1844824"/>
            <a:ext cx="8564760" cy="1470025"/>
          </a:xfrm>
        </p:spPr>
        <p:txBody>
          <a:bodyPr anchor="t"/>
          <a:lstStyle/>
          <a:p>
            <a:pPr algn="l"/>
            <a:r>
              <a:rPr lang="en-US" altLang="ko-KR" b="0" spc="-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Bidirectional_LSTM</a:t>
            </a:r>
            <a:r>
              <a:rPr lang="ko-KR" altLang="en-US" b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사용한</a:t>
            </a:r>
            <a:br>
              <a:rPr lang="en-US" altLang="ko-KR" b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b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악플 탐지 및 제거 프로그램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9B46C3-65CB-4891-87B2-EC69FDFC4353}"/>
              </a:ext>
            </a:extLst>
          </p:cNvPr>
          <p:cNvSpPr txBox="1"/>
          <p:nvPr/>
        </p:nvSpPr>
        <p:spPr>
          <a:xfrm>
            <a:off x="6480591" y="3892580"/>
            <a:ext cx="2207984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발표자</a:t>
            </a:r>
            <a:r>
              <a:rPr lang="ko-KR" altLang="en-US" sz="1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노태현</a:t>
            </a:r>
            <a:endParaRPr lang="en-US" altLang="ko-KR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발표일  </a:t>
            </a:r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2019-12-13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77F0418-5892-4FD5-9C72-607C589921BA}"/>
              </a:ext>
            </a:extLst>
          </p:cNvPr>
          <p:cNvCxnSpPr/>
          <p:nvPr/>
        </p:nvCxnSpPr>
        <p:spPr>
          <a:xfrm>
            <a:off x="6588224" y="3714234"/>
            <a:ext cx="576064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75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lvl="0" algn="r"/>
              <a:t>10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제목 4"/>
          <p:cNvSpPr>
            <a:spLocks noGrp="1"/>
          </p:cNvSpPr>
          <p:nvPr>
            <p:ph type="ctrTitle"/>
          </p:nvPr>
        </p:nvSpPr>
        <p:spPr>
          <a:xfrm>
            <a:off x="325930" y="560940"/>
            <a:ext cx="1892402" cy="576064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b="0" spc="-9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Word2Vec</a:t>
            </a:r>
            <a:endParaRPr lang="ko-KR" altLang="en-US" sz="2000" b="0" spc="-9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71589BC-223A-4255-BBCA-D75197F5D46C}"/>
              </a:ext>
            </a:extLst>
          </p:cNvPr>
          <p:cNvSpPr/>
          <p:nvPr/>
        </p:nvSpPr>
        <p:spPr>
          <a:xfrm>
            <a:off x="467544" y="1703090"/>
            <a:ext cx="2302186" cy="3814142"/>
          </a:xfrm>
          <a:prstGeom prst="roundRect">
            <a:avLst/>
          </a:prstGeom>
          <a:gradFill flip="none" rotWithShape="1">
            <a:gsLst>
              <a:gs pos="1000">
                <a:srgbClr val="78DCF0"/>
              </a:gs>
              <a:gs pos="5000">
                <a:srgbClr val="30C9E8"/>
              </a:gs>
              <a:gs pos="70000">
                <a:srgbClr val="0D515F"/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2E40926-EC0D-45D0-B068-BEC2FC221761}"/>
              </a:ext>
            </a:extLst>
          </p:cNvPr>
          <p:cNvSpPr/>
          <p:nvPr/>
        </p:nvSpPr>
        <p:spPr>
          <a:xfrm>
            <a:off x="3923928" y="1372716"/>
            <a:ext cx="1296144" cy="4288532"/>
          </a:xfrm>
          <a:prstGeom prst="roundRect">
            <a:avLst/>
          </a:prstGeom>
          <a:gradFill flip="none" rotWithShape="1">
            <a:gsLst>
              <a:gs pos="1000">
                <a:srgbClr val="78DCF0"/>
              </a:gs>
              <a:gs pos="5000">
                <a:srgbClr val="30C9E8"/>
              </a:gs>
              <a:gs pos="70000">
                <a:srgbClr val="0D515F"/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곱하기 기호 4">
            <a:extLst>
              <a:ext uri="{FF2B5EF4-FFF2-40B4-BE49-F238E27FC236}">
                <a16:creationId xmlns:a16="http://schemas.microsoft.com/office/drawing/2014/main" id="{C14F9C36-BB64-43FA-B986-0D7247C50386}"/>
              </a:ext>
            </a:extLst>
          </p:cNvPr>
          <p:cNvSpPr/>
          <p:nvPr/>
        </p:nvSpPr>
        <p:spPr>
          <a:xfrm>
            <a:off x="2843808" y="2568327"/>
            <a:ext cx="936104" cy="1436737"/>
          </a:xfrm>
          <a:prstGeom prst="mathMultiply">
            <a:avLst/>
          </a:prstGeom>
          <a:gradFill flip="none" rotWithShape="1">
            <a:gsLst>
              <a:gs pos="1000">
                <a:srgbClr val="78DCF0"/>
              </a:gs>
              <a:gs pos="5000">
                <a:srgbClr val="30C9E8"/>
              </a:gs>
              <a:gs pos="70000">
                <a:srgbClr val="0D515F"/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C8154F-5F22-41F0-B2B3-7AFA88F4244C}"/>
              </a:ext>
            </a:extLst>
          </p:cNvPr>
          <p:cNvSpPr txBox="1"/>
          <p:nvPr/>
        </p:nvSpPr>
        <p:spPr>
          <a:xfrm>
            <a:off x="755576" y="2926685"/>
            <a:ext cx="15841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King = [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en-US" altLang="ko-KR" dirty="0"/>
              <a:t>,0,0,0,0,0]</a:t>
            </a:r>
          </a:p>
          <a:p>
            <a:endParaRPr lang="en-US" altLang="ko-KR" dirty="0"/>
          </a:p>
          <a:p>
            <a:r>
              <a:rPr lang="en-US" altLang="ko-KR" dirty="0"/>
              <a:t>Brave=</a:t>
            </a:r>
          </a:p>
          <a:p>
            <a:r>
              <a:rPr lang="en-US" altLang="ko-KR" dirty="0"/>
              <a:t>[0,1,0,0,0,0]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3E52D1-9A75-4768-9EE5-44C3A257CC55}"/>
              </a:ext>
            </a:extLst>
          </p:cNvPr>
          <p:cNvSpPr txBox="1"/>
          <p:nvPr/>
        </p:nvSpPr>
        <p:spPr>
          <a:xfrm>
            <a:off x="4211960" y="2498710"/>
            <a:ext cx="1080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[1,1]</a:t>
            </a:r>
          </a:p>
          <a:p>
            <a:r>
              <a:rPr lang="en-US" altLang="ko-KR" dirty="0"/>
              <a:t>[1,2]</a:t>
            </a:r>
          </a:p>
          <a:p>
            <a:r>
              <a:rPr lang="en-US" altLang="ko-KR" dirty="0"/>
              <a:t>[1,3]</a:t>
            </a:r>
          </a:p>
          <a:p>
            <a:r>
              <a:rPr lang="en-US" altLang="ko-KR" dirty="0"/>
              <a:t>[5,5]</a:t>
            </a:r>
          </a:p>
          <a:p>
            <a:r>
              <a:rPr lang="en-US" altLang="ko-KR" dirty="0"/>
              <a:t>[5,6]</a:t>
            </a:r>
          </a:p>
          <a:p>
            <a:r>
              <a:rPr lang="en-US" altLang="ko-KR" dirty="0"/>
              <a:t>[5,7]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7C68AB0-5E6D-4694-B65B-A072798B1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413346"/>
            <a:ext cx="330517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04654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75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lvl="0" algn="r"/>
              <a:t>11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제목 4"/>
          <p:cNvSpPr>
            <a:spLocks noGrp="1"/>
          </p:cNvSpPr>
          <p:nvPr>
            <p:ph type="ctrTitle"/>
          </p:nvPr>
        </p:nvSpPr>
        <p:spPr>
          <a:xfrm>
            <a:off x="325930" y="560940"/>
            <a:ext cx="1892402" cy="576064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b="0" spc="-9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Word2Vec</a:t>
            </a:r>
            <a:endParaRPr lang="ko-KR" altLang="en-US" sz="2000" b="0" spc="-9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385A52E-3A1B-4BBB-84F2-406B823F1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14" y="1196752"/>
            <a:ext cx="8138534" cy="492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6727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1432048" y="781621"/>
            <a:ext cx="3293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 3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403648" y="1196752"/>
            <a:ext cx="6548264" cy="1470025"/>
          </a:xfrm>
        </p:spPr>
        <p:txBody>
          <a:bodyPr>
            <a:normAutofit/>
          </a:bodyPr>
          <a:lstStyle/>
          <a:p>
            <a:pPr algn="l"/>
            <a:r>
              <a:rPr lang="en-US" altLang="ko-KR" sz="4000" b="0" spc="-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Bidirectional_LSTM</a:t>
            </a:r>
            <a:endParaRPr lang="ko-KR" altLang="en-US" sz="3800" b="0" spc="-9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AAB9EA-4D3E-401A-8C64-9CD8DEBF48A0}"/>
              </a:ext>
            </a:extLst>
          </p:cNvPr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lvl="0" algn="r"/>
              <a:t>12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03894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75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lvl="0" algn="r"/>
              <a:t>13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제목 4"/>
          <p:cNvSpPr>
            <a:spLocks noGrp="1"/>
          </p:cNvSpPr>
          <p:nvPr>
            <p:ph type="ctrTitle"/>
          </p:nvPr>
        </p:nvSpPr>
        <p:spPr>
          <a:xfrm>
            <a:off x="325930" y="560940"/>
            <a:ext cx="1892402" cy="576064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b="0" spc="-9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LSTM</a:t>
            </a:r>
            <a:endParaRPr lang="ko-KR" altLang="en-US" sz="2000" b="0" spc="-9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8DC22B-BAF4-4E36-84A3-F7771362E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67" y="1179221"/>
            <a:ext cx="7877175" cy="284797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B4759B8-708D-4574-BFC1-61BB537C8C1D}"/>
              </a:ext>
            </a:extLst>
          </p:cNvPr>
          <p:cNvSpPr/>
          <p:nvPr/>
        </p:nvSpPr>
        <p:spPr>
          <a:xfrm>
            <a:off x="683568" y="4221088"/>
            <a:ext cx="7414754" cy="1944216"/>
          </a:xfrm>
          <a:prstGeom prst="roundRect">
            <a:avLst/>
          </a:prstGeom>
          <a:gradFill flip="none" rotWithShape="1">
            <a:gsLst>
              <a:gs pos="1000">
                <a:srgbClr val="78DCF0"/>
              </a:gs>
              <a:gs pos="5000">
                <a:srgbClr val="30C9E8"/>
              </a:gs>
              <a:gs pos="70000">
                <a:srgbClr val="0D515F"/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8E4661-D02B-475D-A186-A7233034B279}"/>
              </a:ext>
            </a:extLst>
          </p:cNvPr>
          <p:cNvSpPr txBox="1"/>
          <p:nvPr/>
        </p:nvSpPr>
        <p:spPr>
          <a:xfrm>
            <a:off x="-2412776" y="2793702"/>
            <a:ext cx="1682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고딕"/>
              </a:rPr>
              <a:t>데이터 </a:t>
            </a:r>
            <a:endParaRPr lang="en-US" altLang="ko-KR" dirty="0">
              <a:latin typeface="맑은고딕"/>
            </a:endParaRPr>
          </a:p>
          <a:p>
            <a:pPr algn="ctr"/>
            <a:r>
              <a:rPr lang="en-US" altLang="ko-KR" dirty="0">
                <a:latin typeface="맑은고딕"/>
              </a:rPr>
              <a:t>(</a:t>
            </a:r>
            <a:r>
              <a:rPr lang="ko-KR" altLang="en-US" dirty="0">
                <a:latin typeface="맑은고딕"/>
              </a:rPr>
              <a:t>댓</a:t>
            </a:r>
            <a:r>
              <a:rPr lang="en-US" altLang="ko-KR" dirty="0">
                <a:latin typeface="맑은고딕"/>
              </a:rPr>
              <a:t>comment</a:t>
            </a:r>
            <a:r>
              <a:rPr lang="en-US" altLang="ko-KR" spc="-90" dirty="0">
                <a:latin typeface="맑은고딕"/>
                <a:ea typeface="맑은 고딕" panose="020B0503020000020004" pitchFamily="50" charset="-127"/>
              </a:rPr>
              <a:t>,</a:t>
            </a:r>
            <a:r>
              <a:rPr lang="ko-KR" altLang="en-US" spc="-90" dirty="0">
                <a:latin typeface="맑은고딕"/>
                <a:ea typeface="맑은 고딕" panose="020B0503020000020004" pitchFamily="50" charset="-127"/>
              </a:rPr>
              <a:t> </a:t>
            </a:r>
            <a:endParaRPr lang="en-US" altLang="ko-KR" spc="-90" dirty="0">
              <a:latin typeface="맑은고딕"/>
              <a:ea typeface="맑은 고딕" panose="020B0503020000020004" pitchFamily="50" charset="-127"/>
            </a:endParaRPr>
          </a:p>
          <a:p>
            <a:pPr algn="ctr"/>
            <a:r>
              <a:rPr lang="ko-KR" altLang="en-US" spc="-90" dirty="0" err="1">
                <a:latin typeface="맑은고딕"/>
                <a:ea typeface="맑은 고딕" panose="020B0503020000020004" pitchFamily="50" charset="-127"/>
              </a:rPr>
              <a:t>긍</a:t>
            </a:r>
            <a:r>
              <a:rPr lang="en-US" altLang="ko-KR" spc="-90" dirty="0">
                <a:latin typeface="맑은고딕"/>
                <a:ea typeface="맑은 고딕" panose="020B0503020000020004" pitchFamily="50" charset="-127"/>
              </a:rPr>
              <a:t>/</a:t>
            </a:r>
            <a:r>
              <a:rPr lang="ko-KR" altLang="en-US" spc="-90" dirty="0">
                <a:latin typeface="맑은고딕"/>
                <a:ea typeface="맑은 고딕" panose="020B0503020000020004" pitchFamily="50" charset="-127"/>
              </a:rPr>
              <a:t>부정</a:t>
            </a:r>
            <a:r>
              <a:rPr lang="en-US" altLang="ko-KR" spc="-90" dirty="0">
                <a:latin typeface="맑은고딕"/>
                <a:ea typeface="맑은 고딕" panose="020B0503020000020004" pitchFamily="50" charset="-127"/>
              </a:rPr>
              <a:t>)</a:t>
            </a:r>
            <a:r>
              <a:rPr lang="ko-KR" altLang="en-US" spc="-90" dirty="0">
                <a:latin typeface="맑은고딕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고딕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1B546B-C9DF-494C-8471-0A219B3A265A}"/>
              </a:ext>
            </a:extLst>
          </p:cNvPr>
          <p:cNvSpPr txBox="1"/>
          <p:nvPr/>
        </p:nvSpPr>
        <p:spPr>
          <a:xfrm>
            <a:off x="683568" y="4726885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수평선M" panose="02030600000101010101" pitchFamily="18" charset="-127"/>
                <a:ea typeface="HY수평선M" panose="02030600000101010101" pitchFamily="18" charset="-127"/>
              </a:rPr>
              <a:t>기존 </a:t>
            </a:r>
            <a:r>
              <a:rPr lang="en-US" altLang="ko-KR" dirty="0">
                <a:latin typeface="HY수평선M" panose="02030600000101010101" pitchFamily="18" charset="-127"/>
                <a:ea typeface="HY수평선M" panose="02030600000101010101" pitchFamily="18" charset="-127"/>
              </a:rPr>
              <a:t>RNN</a:t>
            </a:r>
            <a:r>
              <a:rPr lang="ko-KR" altLang="en-US" dirty="0">
                <a:latin typeface="HY수평선M" panose="02030600000101010101" pitchFamily="18" charset="-127"/>
                <a:ea typeface="HY수평선M" panose="02030600000101010101" pitchFamily="18" charset="-127"/>
              </a:rPr>
              <a:t>의 경우</a:t>
            </a:r>
            <a:r>
              <a:rPr lang="en-US" altLang="ko-KR" dirty="0">
                <a:latin typeface="HY수평선M" panose="02030600000101010101" pitchFamily="18" charset="-127"/>
                <a:ea typeface="HY수평선M" panose="02030600000101010101" pitchFamily="18" charset="-127"/>
              </a:rPr>
              <a:t>, Vanishing Gradient Problem / Exploding Problem</a:t>
            </a:r>
            <a:r>
              <a:rPr lang="ko-KR" altLang="en-US" dirty="0">
                <a:latin typeface="HY수평선M" panose="02030600000101010101" pitchFamily="18" charset="-127"/>
                <a:ea typeface="HY수평선M" panose="02030600000101010101" pitchFamily="18" charset="-127"/>
              </a:rPr>
              <a:t>이 발생</a:t>
            </a:r>
            <a:r>
              <a:rPr lang="en-US" altLang="ko-KR" dirty="0">
                <a:latin typeface="HY수평선M" panose="02030600000101010101" pitchFamily="18" charset="-127"/>
                <a:ea typeface="HY수평선M" panose="02030600000101010101" pitchFamily="18" charset="-127"/>
              </a:rPr>
              <a:t>. </a:t>
            </a:r>
            <a:r>
              <a:rPr lang="ko-KR" altLang="en-US" dirty="0">
                <a:latin typeface="HY수평선M" panose="02030600000101010101" pitchFamily="18" charset="-127"/>
                <a:ea typeface="HY수평선M" panose="02030600000101010101" pitchFamily="18" charset="-127"/>
              </a:rPr>
              <a:t>즉</a:t>
            </a:r>
            <a:r>
              <a:rPr lang="en-US" altLang="ko-KR" dirty="0">
                <a:latin typeface="HY수평선M" panose="02030600000101010101" pitchFamily="18" charset="-127"/>
                <a:ea typeface="HY수평선M" panose="02030600000101010101" pitchFamily="18" charset="-127"/>
              </a:rPr>
              <a:t>, </a:t>
            </a:r>
            <a:r>
              <a:rPr lang="ko-KR" altLang="en-US" dirty="0">
                <a:latin typeface="HY수평선M" panose="02030600000101010101" pitchFamily="18" charset="-127"/>
                <a:ea typeface="HY수평선M" panose="02030600000101010101" pitchFamily="18" charset="-127"/>
              </a:rPr>
              <a:t>차원 수가 많아지게 되면서 앞 단어들을 기억하지 못하게 됨</a:t>
            </a:r>
          </a:p>
        </p:txBody>
      </p:sp>
    </p:spTree>
    <p:extLst>
      <p:ext uri="{BB962C8B-B14F-4D97-AF65-F5344CB8AC3E}">
        <p14:creationId xmlns:p14="http://schemas.microsoft.com/office/powerpoint/2010/main" val="206582139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75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lvl="0" algn="r"/>
              <a:t>14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제목 4"/>
          <p:cNvSpPr>
            <a:spLocks noGrp="1"/>
          </p:cNvSpPr>
          <p:nvPr>
            <p:ph type="ctrTitle"/>
          </p:nvPr>
        </p:nvSpPr>
        <p:spPr>
          <a:xfrm>
            <a:off x="325930" y="560940"/>
            <a:ext cx="1892402" cy="576064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b="0" spc="-9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LSTM</a:t>
            </a:r>
            <a:endParaRPr lang="ko-KR" altLang="en-US" sz="2000" b="0" spc="-9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B4759B8-708D-4574-BFC1-61BB537C8C1D}"/>
              </a:ext>
            </a:extLst>
          </p:cNvPr>
          <p:cNvSpPr/>
          <p:nvPr/>
        </p:nvSpPr>
        <p:spPr>
          <a:xfrm>
            <a:off x="683568" y="4221088"/>
            <a:ext cx="3888432" cy="1944216"/>
          </a:xfrm>
          <a:prstGeom prst="roundRect">
            <a:avLst/>
          </a:prstGeom>
          <a:gradFill flip="none" rotWithShape="1">
            <a:gsLst>
              <a:gs pos="1000">
                <a:srgbClr val="78DCF0"/>
              </a:gs>
              <a:gs pos="5000">
                <a:srgbClr val="30C9E8"/>
              </a:gs>
              <a:gs pos="70000">
                <a:srgbClr val="0D515F"/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8E4661-D02B-475D-A186-A7233034B279}"/>
              </a:ext>
            </a:extLst>
          </p:cNvPr>
          <p:cNvSpPr txBox="1"/>
          <p:nvPr/>
        </p:nvSpPr>
        <p:spPr>
          <a:xfrm>
            <a:off x="-2412776" y="2793702"/>
            <a:ext cx="1682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고딕"/>
              </a:rPr>
              <a:t>데이터 </a:t>
            </a:r>
            <a:endParaRPr lang="en-US" altLang="ko-KR" dirty="0">
              <a:latin typeface="맑은고딕"/>
            </a:endParaRPr>
          </a:p>
          <a:p>
            <a:pPr algn="ctr"/>
            <a:r>
              <a:rPr lang="en-US" altLang="ko-KR" dirty="0">
                <a:latin typeface="맑은고딕"/>
              </a:rPr>
              <a:t>(</a:t>
            </a:r>
            <a:r>
              <a:rPr lang="ko-KR" altLang="en-US" dirty="0">
                <a:latin typeface="맑은고딕"/>
              </a:rPr>
              <a:t>댓</a:t>
            </a:r>
            <a:r>
              <a:rPr lang="en-US" altLang="ko-KR" dirty="0">
                <a:latin typeface="맑은고딕"/>
              </a:rPr>
              <a:t>comment</a:t>
            </a:r>
            <a:r>
              <a:rPr lang="en-US" altLang="ko-KR" spc="-90" dirty="0">
                <a:latin typeface="맑은고딕"/>
                <a:ea typeface="맑은 고딕" panose="020B0503020000020004" pitchFamily="50" charset="-127"/>
              </a:rPr>
              <a:t>,</a:t>
            </a:r>
            <a:r>
              <a:rPr lang="ko-KR" altLang="en-US" spc="-90" dirty="0">
                <a:latin typeface="맑은고딕"/>
                <a:ea typeface="맑은 고딕" panose="020B0503020000020004" pitchFamily="50" charset="-127"/>
              </a:rPr>
              <a:t> </a:t>
            </a:r>
            <a:endParaRPr lang="en-US" altLang="ko-KR" spc="-90" dirty="0">
              <a:latin typeface="맑은고딕"/>
              <a:ea typeface="맑은 고딕" panose="020B0503020000020004" pitchFamily="50" charset="-127"/>
            </a:endParaRPr>
          </a:p>
          <a:p>
            <a:pPr algn="ctr"/>
            <a:r>
              <a:rPr lang="ko-KR" altLang="en-US" spc="-90" dirty="0" err="1">
                <a:latin typeface="맑은고딕"/>
                <a:ea typeface="맑은 고딕" panose="020B0503020000020004" pitchFamily="50" charset="-127"/>
              </a:rPr>
              <a:t>긍</a:t>
            </a:r>
            <a:r>
              <a:rPr lang="en-US" altLang="ko-KR" spc="-90" dirty="0">
                <a:latin typeface="맑은고딕"/>
                <a:ea typeface="맑은 고딕" panose="020B0503020000020004" pitchFamily="50" charset="-127"/>
              </a:rPr>
              <a:t>/</a:t>
            </a:r>
            <a:r>
              <a:rPr lang="ko-KR" altLang="en-US" spc="-90" dirty="0">
                <a:latin typeface="맑은고딕"/>
                <a:ea typeface="맑은 고딕" panose="020B0503020000020004" pitchFamily="50" charset="-127"/>
              </a:rPr>
              <a:t>부정</a:t>
            </a:r>
            <a:r>
              <a:rPr lang="en-US" altLang="ko-KR" spc="-90" dirty="0">
                <a:latin typeface="맑은고딕"/>
                <a:ea typeface="맑은 고딕" panose="020B0503020000020004" pitchFamily="50" charset="-127"/>
              </a:rPr>
              <a:t>)</a:t>
            </a:r>
            <a:r>
              <a:rPr lang="ko-KR" altLang="en-US" spc="-90" dirty="0">
                <a:latin typeface="맑은고딕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고딕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1B546B-C9DF-494C-8471-0A219B3A265A}"/>
              </a:ext>
            </a:extLst>
          </p:cNvPr>
          <p:cNvSpPr txBox="1"/>
          <p:nvPr/>
        </p:nvSpPr>
        <p:spPr>
          <a:xfrm>
            <a:off x="-972616" y="4931876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수평선M" panose="02030600000101010101" pitchFamily="18" charset="-127"/>
                <a:ea typeface="HY수평선M" panose="02030600000101010101" pitchFamily="18" charset="-127"/>
              </a:rPr>
              <a:t>LSTM</a:t>
            </a:r>
            <a:r>
              <a:rPr lang="ko-KR" altLang="en-US" dirty="0">
                <a:latin typeface="HY수평선M" panose="02030600000101010101" pitchFamily="18" charset="-127"/>
                <a:ea typeface="HY수평선M" panose="02030600000101010101" pitchFamily="18" charset="-127"/>
              </a:rPr>
              <a:t>의 경우</a:t>
            </a:r>
            <a:r>
              <a:rPr lang="en-US" altLang="ko-KR" dirty="0">
                <a:latin typeface="HY수평선M" panose="02030600000101010101" pitchFamily="18" charset="-127"/>
                <a:ea typeface="HY수평선M" panose="02030600000101010101" pitchFamily="18" charset="-127"/>
              </a:rPr>
              <a:t>, </a:t>
            </a:r>
            <a:r>
              <a:rPr lang="ko-KR" altLang="en-US" dirty="0">
                <a:latin typeface="HY수평선M" panose="02030600000101010101" pitchFamily="18" charset="-127"/>
                <a:ea typeface="HY수평선M" panose="02030600000101010101" pitchFamily="18" charset="-127"/>
              </a:rPr>
              <a:t>이 문제를 해결</a:t>
            </a:r>
            <a:r>
              <a:rPr lang="en-US" altLang="ko-KR" dirty="0">
                <a:latin typeface="HY수평선M" panose="02030600000101010101" pitchFamily="18" charset="-127"/>
                <a:ea typeface="HY수평선M" panose="02030600000101010101" pitchFamily="18" charset="-127"/>
              </a:rPr>
              <a:t>.</a:t>
            </a:r>
            <a:endParaRPr lang="ko-KR" altLang="en-US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93424B-3561-4325-BB04-0E7FE7BED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124744"/>
            <a:ext cx="8257236" cy="29080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1CE52A1-9712-4BA2-8207-9E012ED0A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139" y="3954735"/>
            <a:ext cx="374332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339021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75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lvl="0" algn="r"/>
              <a:t>15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제목 4"/>
          <p:cNvSpPr>
            <a:spLocks noGrp="1"/>
          </p:cNvSpPr>
          <p:nvPr>
            <p:ph type="ctrTitle"/>
          </p:nvPr>
        </p:nvSpPr>
        <p:spPr>
          <a:xfrm>
            <a:off x="325930" y="560940"/>
            <a:ext cx="1892402" cy="576064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b="0" spc="-9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Bi_LSTM</a:t>
            </a:r>
            <a:endParaRPr lang="ko-KR" altLang="en-US" sz="2000" b="0" spc="-9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8E4661-D02B-475D-A186-A7233034B279}"/>
              </a:ext>
            </a:extLst>
          </p:cNvPr>
          <p:cNvSpPr txBox="1"/>
          <p:nvPr/>
        </p:nvSpPr>
        <p:spPr>
          <a:xfrm>
            <a:off x="-2412776" y="2793702"/>
            <a:ext cx="1682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고딕"/>
              </a:rPr>
              <a:t>데이터 </a:t>
            </a:r>
            <a:endParaRPr lang="en-US" altLang="ko-KR" dirty="0">
              <a:latin typeface="맑은고딕"/>
            </a:endParaRPr>
          </a:p>
          <a:p>
            <a:pPr algn="ctr"/>
            <a:r>
              <a:rPr lang="en-US" altLang="ko-KR" dirty="0">
                <a:latin typeface="맑은고딕"/>
              </a:rPr>
              <a:t>(</a:t>
            </a:r>
            <a:r>
              <a:rPr lang="ko-KR" altLang="en-US" dirty="0">
                <a:latin typeface="맑은고딕"/>
              </a:rPr>
              <a:t>댓</a:t>
            </a:r>
            <a:r>
              <a:rPr lang="en-US" altLang="ko-KR" dirty="0">
                <a:latin typeface="맑은고딕"/>
              </a:rPr>
              <a:t>comment</a:t>
            </a:r>
            <a:r>
              <a:rPr lang="en-US" altLang="ko-KR" spc="-90" dirty="0">
                <a:latin typeface="맑은고딕"/>
                <a:ea typeface="맑은 고딕" panose="020B0503020000020004" pitchFamily="50" charset="-127"/>
              </a:rPr>
              <a:t>,</a:t>
            </a:r>
            <a:r>
              <a:rPr lang="ko-KR" altLang="en-US" spc="-90" dirty="0">
                <a:latin typeface="맑은고딕"/>
                <a:ea typeface="맑은 고딕" panose="020B0503020000020004" pitchFamily="50" charset="-127"/>
              </a:rPr>
              <a:t> </a:t>
            </a:r>
            <a:endParaRPr lang="en-US" altLang="ko-KR" spc="-90" dirty="0">
              <a:latin typeface="맑은고딕"/>
              <a:ea typeface="맑은 고딕" panose="020B0503020000020004" pitchFamily="50" charset="-127"/>
            </a:endParaRPr>
          </a:p>
          <a:p>
            <a:pPr algn="ctr"/>
            <a:r>
              <a:rPr lang="ko-KR" altLang="en-US" spc="-90" dirty="0" err="1">
                <a:latin typeface="맑은고딕"/>
                <a:ea typeface="맑은 고딕" panose="020B0503020000020004" pitchFamily="50" charset="-127"/>
              </a:rPr>
              <a:t>긍</a:t>
            </a:r>
            <a:r>
              <a:rPr lang="en-US" altLang="ko-KR" spc="-90" dirty="0">
                <a:latin typeface="맑은고딕"/>
                <a:ea typeface="맑은 고딕" panose="020B0503020000020004" pitchFamily="50" charset="-127"/>
              </a:rPr>
              <a:t>/</a:t>
            </a:r>
            <a:r>
              <a:rPr lang="ko-KR" altLang="en-US" spc="-90" dirty="0">
                <a:latin typeface="맑은고딕"/>
                <a:ea typeface="맑은 고딕" panose="020B0503020000020004" pitchFamily="50" charset="-127"/>
              </a:rPr>
              <a:t>부정</a:t>
            </a:r>
            <a:r>
              <a:rPr lang="en-US" altLang="ko-KR" spc="-90" dirty="0">
                <a:latin typeface="맑은고딕"/>
                <a:ea typeface="맑은 고딕" panose="020B0503020000020004" pitchFamily="50" charset="-127"/>
              </a:rPr>
              <a:t>)</a:t>
            </a:r>
            <a:r>
              <a:rPr lang="ko-KR" altLang="en-US" spc="-90" dirty="0">
                <a:latin typeface="맑은고딕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BBC0B9-2DC3-49DD-9A3E-3235212E4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83" y="1556792"/>
            <a:ext cx="8690797" cy="407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91467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75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lvl="0" algn="r"/>
              <a:t>16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제목 4"/>
          <p:cNvSpPr>
            <a:spLocks noGrp="1"/>
          </p:cNvSpPr>
          <p:nvPr>
            <p:ph type="ctrTitle"/>
          </p:nvPr>
        </p:nvSpPr>
        <p:spPr>
          <a:xfrm>
            <a:off x="325930" y="560940"/>
            <a:ext cx="1892402" cy="576064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2000" b="0" spc="-9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Epoch</a:t>
            </a:r>
            <a:r>
              <a:rPr lang="ko-KR" altLang="en-US" sz="2000" b="0" spc="-9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2000" b="0" spc="-9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accuracy</a:t>
            </a:r>
            <a:endParaRPr lang="ko-KR" altLang="en-US" sz="2000" b="0" spc="-9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8E4661-D02B-475D-A186-A7233034B279}"/>
              </a:ext>
            </a:extLst>
          </p:cNvPr>
          <p:cNvSpPr txBox="1"/>
          <p:nvPr/>
        </p:nvSpPr>
        <p:spPr>
          <a:xfrm>
            <a:off x="-2412776" y="2793702"/>
            <a:ext cx="1682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고딕"/>
              </a:rPr>
              <a:t>데이터 </a:t>
            </a:r>
            <a:endParaRPr lang="en-US" altLang="ko-KR" dirty="0">
              <a:latin typeface="맑은고딕"/>
            </a:endParaRPr>
          </a:p>
          <a:p>
            <a:pPr algn="ctr"/>
            <a:r>
              <a:rPr lang="en-US" altLang="ko-KR" dirty="0">
                <a:latin typeface="맑은고딕"/>
              </a:rPr>
              <a:t>(</a:t>
            </a:r>
            <a:r>
              <a:rPr lang="ko-KR" altLang="en-US" dirty="0">
                <a:latin typeface="맑은고딕"/>
              </a:rPr>
              <a:t>댓</a:t>
            </a:r>
            <a:r>
              <a:rPr lang="en-US" altLang="ko-KR" dirty="0">
                <a:latin typeface="맑은고딕"/>
              </a:rPr>
              <a:t>comment</a:t>
            </a:r>
            <a:r>
              <a:rPr lang="en-US" altLang="ko-KR" spc="-90" dirty="0">
                <a:latin typeface="맑은고딕"/>
                <a:ea typeface="맑은 고딕" panose="020B0503020000020004" pitchFamily="50" charset="-127"/>
              </a:rPr>
              <a:t>,</a:t>
            </a:r>
            <a:r>
              <a:rPr lang="ko-KR" altLang="en-US" spc="-90" dirty="0">
                <a:latin typeface="맑은고딕"/>
                <a:ea typeface="맑은 고딕" panose="020B0503020000020004" pitchFamily="50" charset="-127"/>
              </a:rPr>
              <a:t> </a:t>
            </a:r>
            <a:endParaRPr lang="en-US" altLang="ko-KR" spc="-90" dirty="0">
              <a:latin typeface="맑은고딕"/>
              <a:ea typeface="맑은 고딕" panose="020B0503020000020004" pitchFamily="50" charset="-127"/>
            </a:endParaRPr>
          </a:p>
          <a:p>
            <a:pPr algn="ctr"/>
            <a:r>
              <a:rPr lang="ko-KR" altLang="en-US" spc="-90" dirty="0" err="1">
                <a:latin typeface="맑은고딕"/>
                <a:ea typeface="맑은 고딕" panose="020B0503020000020004" pitchFamily="50" charset="-127"/>
              </a:rPr>
              <a:t>긍</a:t>
            </a:r>
            <a:r>
              <a:rPr lang="en-US" altLang="ko-KR" spc="-90" dirty="0">
                <a:latin typeface="맑은고딕"/>
                <a:ea typeface="맑은 고딕" panose="020B0503020000020004" pitchFamily="50" charset="-127"/>
              </a:rPr>
              <a:t>/</a:t>
            </a:r>
            <a:r>
              <a:rPr lang="ko-KR" altLang="en-US" spc="-90" dirty="0">
                <a:latin typeface="맑은고딕"/>
                <a:ea typeface="맑은 고딕" panose="020B0503020000020004" pitchFamily="50" charset="-127"/>
              </a:rPr>
              <a:t>부정</a:t>
            </a:r>
            <a:r>
              <a:rPr lang="en-US" altLang="ko-KR" spc="-90" dirty="0">
                <a:latin typeface="맑은고딕"/>
                <a:ea typeface="맑은 고딕" panose="020B0503020000020004" pitchFamily="50" charset="-127"/>
              </a:rPr>
              <a:t>)</a:t>
            </a:r>
            <a:r>
              <a:rPr lang="ko-KR" altLang="en-US" spc="-90" dirty="0">
                <a:latin typeface="맑은고딕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고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078E20-59EE-41FB-8F92-C95D9014F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353547"/>
            <a:ext cx="7065989" cy="491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7056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1326268" y="853629"/>
            <a:ext cx="3293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 4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297868" y="1268760"/>
            <a:ext cx="6548264" cy="1470025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시연영상</a:t>
            </a:r>
            <a:endParaRPr lang="ko-KR" altLang="en-US" sz="3800" b="0" spc="-9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AAB9EA-4D3E-401A-8C64-9CD8DEBF48A0}"/>
              </a:ext>
            </a:extLst>
          </p:cNvPr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lvl="0" algn="r"/>
              <a:t>17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6562967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3AAB9EA-4D3E-401A-8C64-9CD8DEBF48A0}"/>
              </a:ext>
            </a:extLst>
          </p:cNvPr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lvl="0" algn="r"/>
              <a:t>18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bandicam 2019-12-13 10-26-55-937">
            <a:hlinkClick r:id="" action="ppaction://media"/>
            <a:extLst>
              <a:ext uri="{FF2B5EF4-FFF2-40B4-BE49-F238E27FC236}">
                <a16:creationId xmlns:a16="http://schemas.microsoft.com/office/drawing/2014/main" id="{D4A9D714-EBE5-4076-8B2E-69A8E1DCBE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864" y="659110"/>
            <a:ext cx="9045151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321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1326268" y="853629"/>
            <a:ext cx="3293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 5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297868" y="1268760"/>
            <a:ext cx="6548264" cy="1470025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문제점 및 해결방법</a:t>
            </a:r>
            <a:endParaRPr lang="ko-KR" altLang="en-US" sz="3800" b="0" spc="-9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AAB9EA-4D3E-401A-8C64-9CD8DEBF48A0}"/>
              </a:ext>
            </a:extLst>
          </p:cNvPr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lvl="0" algn="r"/>
              <a:t>19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EA2A129-94E6-4256-B312-09FB6542636B}"/>
              </a:ext>
            </a:extLst>
          </p:cNvPr>
          <p:cNvSpPr/>
          <p:nvPr/>
        </p:nvSpPr>
        <p:spPr>
          <a:xfrm>
            <a:off x="323528" y="2996952"/>
            <a:ext cx="3888432" cy="2736304"/>
          </a:xfrm>
          <a:prstGeom prst="ellipse">
            <a:avLst/>
          </a:prstGeom>
          <a:gradFill flip="none" rotWithShape="1">
            <a:gsLst>
              <a:gs pos="1000">
                <a:srgbClr val="78DCF0"/>
              </a:gs>
              <a:gs pos="5000">
                <a:srgbClr val="30C9E8"/>
              </a:gs>
              <a:gs pos="70000">
                <a:srgbClr val="0D515F"/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985085-96EE-46D1-BD9D-AD75B807B96C}"/>
              </a:ext>
            </a:extLst>
          </p:cNvPr>
          <p:cNvSpPr txBox="1"/>
          <p:nvPr/>
        </p:nvSpPr>
        <p:spPr>
          <a:xfrm>
            <a:off x="937828" y="3573016"/>
            <a:ext cx="2520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배경상황에 따라 악플의 기준이 달라짐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. </a:t>
            </a:r>
          </a:p>
          <a:p>
            <a:pPr algn="ctr"/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algn="ctr"/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당사자에 따른 악플의 기준이 다름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516B543-6390-45EB-A2DD-92AD584AB493}"/>
              </a:ext>
            </a:extLst>
          </p:cNvPr>
          <p:cNvSpPr/>
          <p:nvPr/>
        </p:nvSpPr>
        <p:spPr>
          <a:xfrm>
            <a:off x="4499992" y="3645024"/>
            <a:ext cx="1656184" cy="1333312"/>
          </a:xfrm>
          <a:prstGeom prst="rightArrow">
            <a:avLst/>
          </a:prstGeom>
          <a:gradFill flip="none" rotWithShape="1">
            <a:gsLst>
              <a:gs pos="1000">
                <a:srgbClr val="78DCF0"/>
              </a:gs>
              <a:gs pos="5000">
                <a:srgbClr val="30C9E8"/>
              </a:gs>
              <a:gs pos="70000">
                <a:srgbClr val="0D515F"/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104013C-BF7A-465D-BA8A-C9BB260111CE}"/>
              </a:ext>
            </a:extLst>
          </p:cNvPr>
          <p:cNvSpPr/>
          <p:nvPr/>
        </p:nvSpPr>
        <p:spPr>
          <a:xfrm>
            <a:off x="6516216" y="2815362"/>
            <a:ext cx="2304256" cy="3133918"/>
          </a:xfrm>
          <a:prstGeom prst="roundRect">
            <a:avLst/>
          </a:prstGeom>
          <a:gradFill flip="none" rotWithShape="1">
            <a:gsLst>
              <a:gs pos="1000">
                <a:srgbClr val="78DCF0"/>
              </a:gs>
              <a:gs pos="5000">
                <a:srgbClr val="30C9E8"/>
              </a:gs>
              <a:gs pos="70000">
                <a:srgbClr val="0D515F"/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0A7045-15C1-455F-8AD8-A1407A917C20}"/>
              </a:ext>
            </a:extLst>
          </p:cNvPr>
          <p:cNvSpPr txBox="1"/>
          <p:nvPr/>
        </p:nvSpPr>
        <p:spPr>
          <a:xfrm>
            <a:off x="6444208" y="3429000"/>
            <a:ext cx="23042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뉴스 카테고리 별로 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algn="ctr"/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ML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모델을 만들게 된다면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다소 배경상황에 맞는 악플탐지를 할 수 있을 것으로 기대됨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019910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2483768" y="2243306"/>
            <a:ext cx="5053520" cy="567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2-1  </a:t>
            </a:r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설명</a:t>
            </a:r>
            <a:endParaRPr lang="en-US" altLang="ko-KR" sz="1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2-2 </a:t>
            </a:r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시각화</a:t>
            </a:r>
            <a:endParaRPr lang="en-US" altLang="ko-KR" sz="1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055080" y="1916832"/>
            <a:ext cx="4185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Word2Vec </a:t>
            </a:r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간략 설명</a:t>
            </a:r>
            <a:endParaRPr lang="en-US" altLang="ko-KR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제목 18"/>
          <p:cNvSpPr>
            <a:spLocks noGrp="1"/>
          </p:cNvSpPr>
          <p:nvPr>
            <p:ph type="ctrTitle"/>
          </p:nvPr>
        </p:nvSpPr>
        <p:spPr>
          <a:xfrm>
            <a:off x="323527" y="821048"/>
            <a:ext cx="1774457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055080" y="992135"/>
            <a:ext cx="4185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 및 구성</a:t>
            </a:r>
            <a:endParaRPr lang="en-US" altLang="ko-KR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D4095CF-8F6F-41ED-B847-AEA3AFE26983}"/>
              </a:ext>
            </a:extLst>
          </p:cNvPr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lvl="0" algn="r"/>
              <a:t>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CC6516-AB02-42B9-A1C1-4D56CBA6CBD3}"/>
              </a:ext>
            </a:extLst>
          </p:cNvPr>
          <p:cNvSpPr txBox="1"/>
          <p:nvPr/>
        </p:nvSpPr>
        <p:spPr>
          <a:xfrm>
            <a:off x="2055080" y="2969371"/>
            <a:ext cx="4185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en-US" altLang="ko-KR" b="1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Bi_LSTM</a:t>
            </a:r>
            <a:r>
              <a:rPr lang="en-US" altLang="ko-KR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  <a:endParaRPr lang="en-US" altLang="ko-KR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D53CAF-4FBC-465B-9F14-0996B5946BA8}"/>
              </a:ext>
            </a:extLst>
          </p:cNvPr>
          <p:cNvSpPr txBox="1"/>
          <p:nvPr/>
        </p:nvSpPr>
        <p:spPr>
          <a:xfrm>
            <a:off x="2055080" y="4123565"/>
            <a:ext cx="4185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시연 동영상</a:t>
            </a:r>
            <a:endParaRPr lang="en-US" altLang="ko-KR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99D1849-424D-4FD0-939F-3D132E35AFF9}"/>
              </a:ext>
            </a:extLst>
          </p:cNvPr>
          <p:cNvSpPr/>
          <p:nvPr/>
        </p:nvSpPr>
        <p:spPr>
          <a:xfrm>
            <a:off x="2483768" y="1314969"/>
            <a:ext cx="5053520" cy="567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  </a:t>
            </a:r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만들게 된 배경</a:t>
            </a:r>
            <a:endParaRPr lang="en-US" altLang="ko-KR" sz="1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1-2  </a:t>
            </a:r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전체적인 구성도</a:t>
            </a:r>
            <a:endParaRPr lang="en-US" altLang="ko-KR" sz="1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35D9D4C-D7E7-4A1E-A785-A4E3142F255E}"/>
              </a:ext>
            </a:extLst>
          </p:cNvPr>
          <p:cNvSpPr/>
          <p:nvPr/>
        </p:nvSpPr>
        <p:spPr>
          <a:xfrm>
            <a:off x="2483768" y="3293585"/>
            <a:ext cx="5053520" cy="82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3-1  LSTM </a:t>
            </a:r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설명</a:t>
            </a:r>
            <a:endParaRPr lang="en-US" altLang="ko-KR" sz="1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3-2 </a:t>
            </a:r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Bi_LSTM</a:t>
            </a:r>
            <a:r>
              <a: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설명</a:t>
            </a:r>
            <a:endParaRPr lang="en-US" altLang="ko-KR" sz="1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3-3 epoch</a:t>
            </a:r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accuracy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490695-9679-4762-B249-91D50ED3752F}"/>
              </a:ext>
            </a:extLst>
          </p:cNvPr>
          <p:cNvSpPr/>
          <p:nvPr/>
        </p:nvSpPr>
        <p:spPr>
          <a:xfrm>
            <a:off x="2483768" y="4483605"/>
            <a:ext cx="5053520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4-1  </a:t>
            </a:r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시연영상</a:t>
            </a:r>
            <a:endParaRPr lang="en-US" altLang="ko-KR" sz="1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0A852A-5721-4664-9EC6-8F21E6924904}"/>
              </a:ext>
            </a:extLst>
          </p:cNvPr>
          <p:cNvSpPr txBox="1"/>
          <p:nvPr/>
        </p:nvSpPr>
        <p:spPr>
          <a:xfrm>
            <a:off x="2042953" y="5013176"/>
            <a:ext cx="4185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문제점 및 해결방법</a:t>
            </a:r>
            <a:endParaRPr lang="en-US" altLang="ko-KR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B641E24-426B-4486-A0E2-B65656DFC611}"/>
              </a:ext>
            </a:extLst>
          </p:cNvPr>
          <p:cNvSpPr/>
          <p:nvPr/>
        </p:nvSpPr>
        <p:spPr>
          <a:xfrm>
            <a:off x="2483768" y="5381817"/>
            <a:ext cx="5053520" cy="567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5-1  </a:t>
            </a:r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문제점</a:t>
            </a:r>
            <a:endParaRPr lang="en-US" altLang="ko-KR" sz="1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5-2  </a:t>
            </a:r>
            <a:r>
              <a:rPr lang="ko-KR" altLang="en-US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내가 생각한 해결방법</a:t>
            </a:r>
            <a:endParaRPr lang="en-US" altLang="ko-KR" sz="1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756127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794237" y="855595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b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3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3743591-D703-41D6-B1BD-B45B261C1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404" y="1993404"/>
            <a:ext cx="2871192" cy="287119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1432048" y="781621"/>
            <a:ext cx="3293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 1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403648" y="1196752"/>
            <a:ext cx="6548264" cy="1470025"/>
          </a:xfrm>
        </p:spPr>
        <p:txBody>
          <a:bodyPr>
            <a:normAutofit/>
          </a:bodyPr>
          <a:lstStyle/>
          <a:p>
            <a:pPr algn="l"/>
            <a:r>
              <a:rPr lang="ko-KR" altLang="en-US" sz="3800" b="0" spc="-9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개요 및 구성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AAB9EA-4D3E-401A-8C64-9CD8DEBF48A0}"/>
              </a:ext>
            </a:extLst>
          </p:cNvPr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lvl="0" algn="r"/>
              <a:t>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75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lvl="0" algn="r"/>
              <a:t>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제목 4"/>
          <p:cNvSpPr>
            <a:spLocks noGrp="1"/>
          </p:cNvSpPr>
          <p:nvPr>
            <p:ph type="ctrTitle"/>
          </p:nvPr>
        </p:nvSpPr>
        <p:spPr>
          <a:xfrm>
            <a:off x="325930" y="541890"/>
            <a:ext cx="1892402" cy="576064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b="0" spc="-9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만들게 된 배경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027D83-74D2-4F3A-9EE8-C24E440C0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33028"/>
            <a:ext cx="6840760" cy="466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7360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75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lvl="0" algn="r"/>
              <a:t>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제목 4"/>
          <p:cNvSpPr>
            <a:spLocks noGrp="1"/>
          </p:cNvSpPr>
          <p:nvPr>
            <p:ph type="ctrTitle"/>
          </p:nvPr>
        </p:nvSpPr>
        <p:spPr>
          <a:xfrm>
            <a:off x="325930" y="560940"/>
            <a:ext cx="1892402" cy="576064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2000" b="0" spc="-9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전체적인 구성도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A7EEFC-66B5-4942-B12F-C1F410B2F26A}"/>
              </a:ext>
            </a:extLst>
          </p:cNvPr>
          <p:cNvSpPr/>
          <p:nvPr/>
        </p:nvSpPr>
        <p:spPr>
          <a:xfrm>
            <a:off x="107504" y="1333283"/>
            <a:ext cx="3172544" cy="1816522"/>
          </a:xfrm>
          <a:prstGeom prst="rect">
            <a:avLst/>
          </a:prstGeom>
          <a:gradFill flip="none" rotWithShape="1">
            <a:gsLst>
              <a:gs pos="1000">
                <a:srgbClr val="78DCF0"/>
              </a:gs>
              <a:gs pos="5000">
                <a:srgbClr val="30C9E8"/>
              </a:gs>
              <a:gs pos="70000">
                <a:srgbClr val="0D515F"/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645167-D186-4EF3-B9B0-2556E196CD34}"/>
              </a:ext>
            </a:extLst>
          </p:cNvPr>
          <p:cNvSpPr/>
          <p:nvPr/>
        </p:nvSpPr>
        <p:spPr>
          <a:xfrm>
            <a:off x="4427984" y="1700808"/>
            <a:ext cx="2016224" cy="933822"/>
          </a:xfrm>
          <a:prstGeom prst="rect">
            <a:avLst/>
          </a:prstGeom>
          <a:gradFill flip="none" rotWithShape="1">
            <a:gsLst>
              <a:gs pos="1000">
                <a:srgbClr val="78DCF0"/>
              </a:gs>
              <a:gs pos="5000">
                <a:srgbClr val="30C9E8"/>
              </a:gs>
              <a:gs pos="70000">
                <a:srgbClr val="0D515F"/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6BC663-6DAF-40D4-9252-56C6057C79FE}"/>
              </a:ext>
            </a:extLst>
          </p:cNvPr>
          <p:cNvSpPr/>
          <p:nvPr/>
        </p:nvSpPr>
        <p:spPr>
          <a:xfrm>
            <a:off x="5652120" y="3429000"/>
            <a:ext cx="2016224" cy="933822"/>
          </a:xfrm>
          <a:prstGeom prst="rect">
            <a:avLst/>
          </a:prstGeom>
          <a:gradFill flip="none" rotWithShape="1">
            <a:gsLst>
              <a:gs pos="1000">
                <a:srgbClr val="78DCF0"/>
              </a:gs>
              <a:gs pos="5000">
                <a:srgbClr val="30C9E8"/>
              </a:gs>
              <a:gs pos="70000">
                <a:srgbClr val="0D515F"/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0F5236-437D-4516-A263-40E82C7CD86A}"/>
              </a:ext>
            </a:extLst>
          </p:cNvPr>
          <p:cNvSpPr txBox="1"/>
          <p:nvPr/>
        </p:nvSpPr>
        <p:spPr>
          <a:xfrm>
            <a:off x="155533" y="1519624"/>
            <a:ext cx="28322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데이터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algn="ctr"/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(comment</a:t>
            </a:r>
            <a:r>
              <a:rPr lang="en-US" altLang="ko-KR" spc="-90" dirty="0">
                <a:latin typeface="HY견명조" panose="02030600000101010101" pitchFamily="18" charset="-127"/>
                <a:ea typeface="HY견명조" panose="02030600000101010101" pitchFamily="18" charset="-127"/>
              </a:rPr>
              <a:t>,</a:t>
            </a:r>
            <a:r>
              <a:rPr lang="ko-KR" altLang="en-US" spc="-90" dirty="0"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altLang="en-US" spc="-9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긍</a:t>
            </a:r>
            <a:r>
              <a:rPr lang="en-US" altLang="ko-KR" spc="-90" dirty="0">
                <a:latin typeface="HY견명조" panose="02030600000101010101" pitchFamily="18" charset="-127"/>
                <a:ea typeface="HY견명조" panose="02030600000101010101" pitchFamily="18" charset="-127"/>
              </a:rPr>
              <a:t>/</a:t>
            </a:r>
            <a:r>
              <a:rPr lang="ko-KR" altLang="en-US" spc="-90" dirty="0">
                <a:latin typeface="HY견명조" panose="02030600000101010101" pitchFamily="18" charset="-127"/>
                <a:ea typeface="HY견명조" panose="02030600000101010101" pitchFamily="18" charset="-127"/>
              </a:rPr>
              <a:t>부정</a:t>
            </a:r>
            <a:r>
              <a:rPr lang="en-US" altLang="ko-KR" spc="-90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r>
              <a:rPr lang="ko-KR" altLang="en-US" spc="-90" dirty="0"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  <a:hlinkClick r:id="rId3"/>
              </a:rPr>
              <a:t>https://github.com/e9t/nsmc</a:t>
            </a:r>
            <a:r>
              <a:rPr lang="en-US" altLang="ko-KR" dirty="0">
                <a:latin typeface="HY견명조" panose="02030600000101010101" pitchFamily="18" charset="-127"/>
                <a:ea typeface="HY견명조" panose="02030600000101010101" pitchFamily="18" charset="-127"/>
              </a:rPr>
              <a:t> - 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박은정님 </a:t>
            </a:r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algn="ctr"/>
            <a:r>
              <a:rPr lang="ko-KR" altLang="en-US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깃허브에서</a:t>
            </a:r>
            <a:r>
              <a:rPr lang="ko-KR" altLang="en-US" dirty="0">
                <a:latin typeface="HY견명조" panose="02030600000101010101" pitchFamily="18" charset="-127"/>
                <a:ea typeface="HY견명조" panose="02030600000101010101" pitchFamily="18" charset="-127"/>
              </a:rPr>
              <a:t> 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575637-7170-4CC0-86FC-8B9225AE9927}"/>
              </a:ext>
            </a:extLst>
          </p:cNvPr>
          <p:cNvSpPr txBox="1"/>
          <p:nvPr/>
        </p:nvSpPr>
        <p:spPr>
          <a:xfrm>
            <a:off x="4572000" y="1846565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Word2Vec</a:t>
            </a:r>
          </a:p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훈련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7DAD31-DD7E-4037-8A29-F3FEE10272E6}"/>
              </a:ext>
            </a:extLst>
          </p:cNvPr>
          <p:cNvSpPr txBox="1"/>
          <p:nvPr/>
        </p:nvSpPr>
        <p:spPr>
          <a:xfrm>
            <a:off x="5868144" y="3573016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Word2Vec</a:t>
            </a:r>
          </a:p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 완성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6BE1AAF-5EEB-49A4-B1C2-5456AAFBB5B0}"/>
              </a:ext>
            </a:extLst>
          </p:cNvPr>
          <p:cNvSpPr/>
          <p:nvPr/>
        </p:nvSpPr>
        <p:spPr>
          <a:xfrm>
            <a:off x="2411760" y="3501008"/>
            <a:ext cx="1870138" cy="864096"/>
          </a:xfrm>
          <a:prstGeom prst="rect">
            <a:avLst/>
          </a:prstGeom>
          <a:gradFill flip="none" rotWithShape="1">
            <a:gsLst>
              <a:gs pos="1000">
                <a:srgbClr val="78DCF0"/>
              </a:gs>
              <a:gs pos="5000">
                <a:srgbClr val="30C9E8"/>
              </a:gs>
              <a:gs pos="70000">
                <a:srgbClr val="0D515F"/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0EBEB4-18F1-459E-9F56-7CE7C29F4985}"/>
              </a:ext>
            </a:extLst>
          </p:cNvPr>
          <p:cNvSpPr/>
          <p:nvPr/>
        </p:nvSpPr>
        <p:spPr>
          <a:xfrm>
            <a:off x="3925998" y="5157192"/>
            <a:ext cx="1870138" cy="864096"/>
          </a:xfrm>
          <a:prstGeom prst="rect">
            <a:avLst/>
          </a:prstGeom>
          <a:gradFill flip="none" rotWithShape="1">
            <a:gsLst>
              <a:gs pos="1000">
                <a:srgbClr val="78DCF0"/>
              </a:gs>
              <a:gs pos="5000">
                <a:srgbClr val="30C9E8"/>
              </a:gs>
              <a:gs pos="70000">
                <a:srgbClr val="0D515F"/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1E06C5B-36BE-4D7B-A546-391CEEF4CD33}"/>
              </a:ext>
            </a:extLst>
          </p:cNvPr>
          <p:cNvSpPr/>
          <p:nvPr/>
        </p:nvSpPr>
        <p:spPr>
          <a:xfrm>
            <a:off x="3347864" y="1846565"/>
            <a:ext cx="1008112" cy="642908"/>
          </a:xfrm>
          <a:prstGeom prst="rightArrow">
            <a:avLst/>
          </a:prstGeom>
          <a:gradFill flip="none" rotWithShape="1">
            <a:gsLst>
              <a:gs pos="1000">
                <a:srgbClr val="78DCF0"/>
              </a:gs>
              <a:gs pos="5000">
                <a:srgbClr val="30C9E8"/>
              </a:gs>
              <a:gs pos="70000">
                <a:srgbClr val="0D515F"/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9049EE-B3AE-4058-ACCE-BD7BA9882D69}"/>
              </a:ext>
            </a:extLst>
          </p:cNvPr>
          <p:cNvSpPr txBox="1"/>
          <p:nvPr/>
        </p:nvSpPr>
        <p:spPr>
          <a:xfrm>
            <a:off x="3275856" y="198884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고딕"/>
              </a:rPr>
              <a:t>댓댓댓</a:t>
            </a:r>
            <a:r>
              <a:rPr lang="en-US" altLang="ko-KR" spc="-90" dirty="0">
                <a:latin typeface="맑은고딕"/>
                <a:ea typeface="맑은 고딕" panose="020B0503020000020004" pitchFamily="50" charset="-127"/>
              </a:rPr>
              <a:t>comment</a:t>
            </a:r>
            <a:endParaRPr lang="ko-KR" altLang="en-US" dirty="0">
              <a:latin typeface="맑은고딕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ECFF988D-72E6-4E2A-95D5-EF9E7562E414}"/>
              </a:ext>
            </a:extLst>
          </p:cNvPr>
          <p:cNvSpPr/>
          <p:nvPr/>
        </p:nvSpPr>
        <p:spPr>
          <a:xfrm rot="2554517">
            <a:off x="5909217" y="2676105"/>
            <a:ext cx="792088" cy="642908"/>
          </a:xfrm>
          <a:prstGeom prst="rightArrow">
            <a:avLst/>
          </a:prstGeom>
          <a:gradFill flip="none" rotWithShape="1">
            <a:gsLst>
              <a:gs pos="1000">
                <a:srgbClr val="78DCF0"/>
              </a:gs>
              <a:gs pos="5000">
                <a:srgbClr val="30C9E8"/>
              </a:gs>
              <a:gs pos="70000">
                <a:srgbClr val="0D515F"/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54DCC9-BE8C-486F-AF2E-C8D474A3C6E0}"/>
              </a:ext>
            </a:extLst>
          </p:cNvPr>
          <p:cNvSpPr txBox="1"/>
          <p:nvPr/>
        </p:nvSpPr>
        <p:spPr>
          <a:xfrm>
            <a:off x="2483768" y="3574757"/>
            <a:ext cx="1682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고딕"/>
              </a:rPr>
              <a:t>데이터 </a:t>
            </a:r>
            <a:endParaRPr lang="en-US" altLang="ko-KR" dirty="0">
              <a:latin typeface="맑은고딕"/>
            </a:endParaRPr>
          </a:p>
          <a:p>
            <a:pPr algn="ctr"/>
            <a:r>
              <a:rPr lang="en-US" altLang="ko-KR" dirty="0">
                <a:latin typeface="맑은고딕"/>
              </a:rPr>
              <a:t>(</a:t>
            </a:r>
            <a:r>
              <a:rPr lang="ko-KR" altLang="en-US" spc="-90" dirty="0" err="1">
                <a:latin typeface="맑은고딕"/>
                <a:ea typeface="맑은 고딕" panose="020B0503020000020004" pitchFamily="50" charset="-127"/>
              </a:rPr>
              <a:t>긍</a:t>
            </a:r>
            <a:r>
              <a:rPr lang="en-US" altLang="ko-KR" spc="-90" dirty="0">
                <a:latin typeface="맑은고딕"/>
                <a:ea typeface="맑은 고딕" panose="020B0503020000020004" pitchFamily="50" charset="-127"/>
              </a:rPr>
              <a:t>/</a:t>
            </a:r>
            <a:r>
              <a:rPr lang="ko-KR" altLang="en-US" spc="-90" dirty="0">
                <a:latin typeface="맑은고딕"/>
                <a:ea typeface="맑은 고딕" panose="020B0503020000020004" pitchFamily="50" charset="-127"/>
              </a:rPr>
              <a:t>부정</a:t>
            </a:r>
            <a:r>
              <a:rPr lang="en-US" altLang="ko-KR" spc="-90" dirty="0">
                <a:latin typeface="맑은고딕"/>
                <a:ea typeface="맑은 고딕" panose="020B0503020000020004" pitchFamily="50" charset="-127"/>
              </a:rPr>
              <a:t>)</a:t>
            </a:r>
            <a:r>
              <a:rPr lang="ko-KR" altLang="en-US" spc="-90" dirty="0">
                <a:latin typeface="맑은고딕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고딕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608F8A17-75F4-4F39-A366-DC590E710DBA}"/>
              </a:ext>
            </a:extLst>
          </p:cNvPr>
          <p:cNvSpPr/>
          <p:nvPr/>
        </p:nvSpPr>
        <p:spPr>
          <a:xfrm rot="1185134">
            <a:off x="3387339" y="2768723"/>
            <a:ext cx="2190237" cy="756832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07FAA5-8BCB-43B1-8393-7838CD47F000}"/>
              </a:ext>
            </a:extLst>
          </p:cNvPr>
          <p:cNvSpPr txBox="1"/>
          <p:nvPr/>
        </p:nvSpPr>
        <p:spPr>
          <a:xfrm rot="1185134">
            <a:off x="3722591" y="2972167"/>
            <a:ext cx="162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고딕"/>
              </a:rPr>
              <a:t>댓댓댓</a:t>
            </a:r>
            <a:r>
              <a:rPr lang="en-US" altLang="ko-KR" spc="-90" dirty="0">
                <a:latin typeface="맑은고딕"/>
                <a:ea typeface="맑은 고딕" panose="020B0503020000020004" pitchFamily="50" charset="-127"/>
              </a:rPr>
              <a:t>comment</a:t>
            </a:r>
            <a:endParaRPr lang="ko-KR" altLang="en-US" dirty="0">
              <a:latin typeface="맑은고딕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E7749A-43FC-4F78-B3D1-D2B79FBBE65E}"/>
              </a:ext>
            </a:extLst>
          </p:cNvPr>
          <p:cNvSpPr txBox="1"/>
          <p:nvPr/>
        </p:nvSpPr>
        <p:spPr>
          <a:xfrm>
            <a:off x="4139952" y="5229200"/>
            <a:ext cx="1359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Bi_LSTM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 완성</a:t>
            </a:r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143AB893-55BA-401A-AB1B-7DBA9D7A06C1}"/>
              </a:ext>
            </a:extLst>
          </p:cNvPr>
          <p:cNvSpPr/>
          <p:nvPr/>
        </p:nvSpPr>
        <p:spPr>
          <a:xfrm rot="18957945">
            <a:off x="3346829" y="4471124"/>
            <a:ext cx="721115" cy="686068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74AD0C3F-CC79-4A3E-8CA5-C2D315A6AF72}"/>
              </a:ext>
            </a:extLst>
          </p:cNvPr>
          <p:cNvSpPr/>
          <p:nvPr/>
        </p:nvSpPr>
        <p:spPr>
          <a:xfrm rot="2641621">
            <a:off x="5730013" y="4460941"/>
            <a:ext cx="721115" cy="686068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95B3B19-20AA-493C-952D-2A55F5628C93}"/>
              </a:ext>
            </a:extLst>
          </p:cNvPr>
          <p:cNvSpPr/>
          <p:nvPr/>
        </p:nvSpPr>
        <p:spPr>
          <a:xfrm>
            <a:off x="683568" y="4869160"/>
            <a:ext cx="1892402" cy="1355892"/>
          </a:xfrm>
          <a:prstGeom prst="ellipse">
            <a:avLst/>
          </a:prstGeom>
          <a:gradFill flip="none" rotWithShape="1">
            <a:gsLst>
              <a:gs pos="1000">
                <a:srgbClr val="78DCF0"/>
              </a:gs>
              <a:gs pos="5000">
                <a:srgbClr val="30C9E8"/>
              </a:gs>
              <a:gs pos="70000">
                <a:srgbClr val="0D515F"/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2D6A5D-EBF1-40F2-858F-86B802E9B664}"/>
              </a:ext>
            </a:extLst>
          </p:cNvPr>
          <p:cNvSpPr txBox="1"/>
          <p:nvPr/>
        </p:nvSpPr>
        <p:spPr>
          <a:xfrm>
            <a:off x="971600" y="5230941"/>
            <a:ext cx="1246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새로운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comment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38B1EC15-72E1-4DE0-B6C8-9F074B22C2AB}"/>
              </a:ext>
            </a:extLst>
          </p:cNvPr>
          <p:cNvSpPr/>
          <p:nvPr/>
        </p:nvSpPr>
        <p:spPr>
          <a:xfrm>
            <a:off x="2743200" y="5301208"/>
            <a:ext cx="1027692" cy="476026"/>
          </a:xfrm>
          <a:prstGeom prst="rightArrow">
            <a:avLst/>
          </a:prstGeom>
          <a:solidFill>
            <a:srgbClr val="92D050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94962C7-52DF-4BE6-810E-3B1AD8D733A6}"/>
              </a:ext>
            </a:extLst>
          </p:cNvPr>
          <p:cNvSpPr/>
          <p:nvPr/>
        </p:nvSpPr>
        <p:spPr>
          <a:xfrm>
            <a:off x="6732240" y="5085184"/>
            <a:ext cx="1870138" cy="992184"/>
          </a:xfrm>
          <a:prstGeom prst="ellipse">
            <a:avLst/>
          </a:prstGeom>
          <a:gradFill flip="none" rotWithShape="1">
            <a:gsLst>
              <a:gs pos="1000">
                <a:srgbClr val="78DCF0"/>
              </a:gs>
              <a:gs pos="5000">
                <a:srgbClr val="30C9E8"/>
              </a:gs>
              <a:gs pos="70000">
                <a:srgbClr val="0D515F"/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1EA314-7C5E-4C2A-81FB-5C3D71DE9D34}"/>
              </a:ext>
            </a:extLst>
          </p:cNvPr>
          <p:cNvSpPr txBox="1"/>
          <p:nvPr/>
        </p:nvSpPr>
        <p:spPr>
          <a:xfrm>
            <a:off x="6948264" y="5229200"/>
            <a:ext cx="1545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댓글의 악플여부 판정</a:t>
            </a: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3B75607D-37F2-4D5A-996F-D69584F99D91}"/>
              </a:ext>
            </a:extLst>
          </p:cNvPr>
          <p:cNvSpPr/>
          <p:nvPr/>
        </p:nvSpPr>
        <p:spPr>
          <a:xfrm>
            <a:off x="5868144" y="5373216"/>
            <a:ext cx="811668" cy="430307"/>
          </a:xfrm>
          <a:prstGeom prst="rightArrow">
            <a:avLst/>
          </a:prstGeom>
          <a:solidFill>
            <a:srgbClr val="92D050"/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7CF466-BFA1-4A2F-A764-B3E176E7E43C}"/>
              </a:ext>
            </a:extLst>
          </p:cNvPr>
          <p:cNvSpPr txBox="1"/>
          <p:nvPr/>
        </p:nvSpPr>
        <p:spPr>
          <a:xfrm>
            <a:off x="-2340768" y="1925216"/>
            <a:ext cx="16827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고딕"/>
              </a:rPr>
              <a:t>데이터 </a:t>
            </a:r>
            <a:endParaRPr lang="en-US" altLang="ko-KR" dirty="0">
              <a:latin typeface="맑은고딕"/>
            </a:endParaRPr>
          </a:p>
          <a:p>
            <a:pPr algn="ctr"/>
            <a:r>
              <a:rPr lang="en-US" altLang="ko-KR" dirty="0">
                <a:latin typeface="맑은고딕"/>
              </a:rPr>
              <a:t>(</a:t>
            </a:r>
            <a:r>
              <a:rPr lang="ko-KR" altLang="en-US" dirty="0">
                <a:latin typeface="맑은고딕"/>
              </a:rPr>
              <a:t>댓</a:t>
            </a:r>
            <a:r>
              <a:rPr lang="en-US" altLang="ko-KR" dirty="0">
                <a:latin typeface="맑은고딕"/>
              </a:rPr>
              <a:t>comment</a:t>
            </a:r>
            <a:r>
              <a:rPr lang="en-US" altLang="ko-KR" spc="-90" dirty="0">
                <a:latin typeface="맑은고딕"/>
                <a:ea typeface="맑은 고딕" panose="020B0503020000020004" pitchFamily="50" charset="-127"/>
              </a:rPr>
              <a:t>,</a:t>
            </a:r>
            <a:r>
              <a:rPr lang="ko-KR" altLang="en-US" spc="-90" dirty="0">
                <a:latin typeface="맑은고딕"/>
                <a:ea typeface="맑은 고딕" panose="020B0503020000020004" pitchFamily="50" charset="-127"/>
              </a:rPr>
              <a:t> </a:t>
            </a:r>
            <a:endParaRPr lang="en-US" altLang="ko-KR" spc="-90" dirty="0">
              <a:latin typeface="맑은고딕"/>
              <a:ea typeface="맑은 고딕" panose="020B0503020000020004" pitchFamily="50" charset="-127"/>
            </a:endParaRPr>
          </a:p>
          <a:p>
            <a:pPr algn="ctr"/>
            <a:r>
              <a:rPr lang="ko-KR" altLang="en-US" spc="-90" dirty="0" err="1">
                <a:latin typeface="맑은고딕"/>
                <a:ea typeface="맑은 고딕" panose="020B0503020000020004" pitchFamily="50" charset="-127"/>
              </a:rPr>
              <a:t>긍</a:t>
            </a:r>
            <a:r>
              <a:rPr lang="en-US" altLang="ko-KR" spc="-90" dirty="0">
                <a:latin typeface="맑은고딕"/>
                <a:ea typeface="맑은 고딕" panose="020B0503020000020004" pitchFamily="50" charset="-127"/>
              </a:rPr>
              <a:t>/</a:t>
            </a:r>
            <a:r>
              <a:rPr lang="ko-KR" altLang="en-US" spc="-90" dirty="0">
                <a:latin typeface="맑은고딕"/>
                <a:ea typeface="맑은 고딕" panose="020B0503020000020004" pitchFamily="50" charset="-127"/>
              </a:rPr>
              <a:t>부정</a:t>
            </a:r>
            <a:r>
              <a:rPr lang="en-US" altLang="ko-KR" spc="-90" dirty="0">
                <a:latin typeface="맑은고딕"/>
                <a:ea typeface="맑은 고딕" panose="020B0503020000020004" pitchFamily="50" charset="-127"/>
              </a:rPr>
              <a:t>)</a:t>
            </a:r>
            <a:r>
              <a:rPr lang="ko-KR" altLang="en-US" spc="-90" dirty="0">
                <a:latin typeface="맑은고딕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hlinkClick r:id="rId3"/>
              </a:rPr>
              <a:t>https://github.com/e9t/nsmc</a:t>
            </a:r>
            <a:r>
              <a:rPr lang="en-US" altLang="ko-KR" dirty="0"/>
              <a:t> - </a:t>
            </a:r>
            <a:r>
              <a:rPr lang="ko-KR" altLang="en-US" dirty="0"/>
              <a:t>박은정님 </a:t>
            </a:r>
            <a:r>
              <a:rPr lang="ko-KR" altLang="en-US" dirty="0" err="1"/>
              <a:t>깃허브에서</a:t>
            </a:r>
            <a:r>
              <a:rPr lang="ko-KR" altLang="en-US" dirty="0"/>
              <a:t> 이용</a:t>
            </a:r>
            <a:endParaRPr lang="ko-KR" altLang="en-US" dirty="0">
              <a:latin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332693075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1432048" y="781621"/>
            <a:ext cx="3293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 2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403648" y="1196752"/>
            <a:ext cx="6548264" cy="1470025"/>
          </a:xfrm>
        </p:spPr>
        <p:txBody>
          <a:bodyPr>
            <a:normAutofit/>
          </a:bodyPr>
          <a:lstStyle/>
          <a:p>
            <a:pPr algn="l"/>
            <a:r>
              <a:rPr lang="en-US" altLang="ko-KR" sz="3800" b="0" spc="-9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Word2Vec</a:t>
            </a:r>
            <a:endParaRPr lang="ko-KR" altLang="en-US" sz="3800" b="0" spc="-9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AAB9EA-4D3E-401A-8C64-9CD8DEBF48A0}"/>
              </a:ext>
            </a:extLst>
          </p:cNvPr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lvl="0" algn="r"/>
              <a:t>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812454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75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lvl="0" algn="r"/>
              <a:t>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제목 4"/>
          <p:cNvSpPr>
            <a:spLocks noGrp="1"/>
          </p:cNvSpPr>
          <p:nvPr>
            <p:ph type="ctrTitle"/>
          </p:nvPr>
        </p:nvSpPr>
        <p:spPr>
          <a:xfrm>
            <a:off x="325930" y="560940"/>
            <a:ext cx="1892402" cy="576064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b="0" spc="-9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Word2Vec</a:t>
            </a:r>
            <a:endParaRPr lang="ko-KR" altLang="en-US" sz="2000" b="0" spc="-9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D41A750-3B3F-44DD-AA98-907307DB4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436351"/>
              </p:ext>
            </p:extLst>
          </p:nvPr>
        </p:nvGraphicFramePr>
        <p:xfrm>
          <a:off x="757646" y="1156748"/>
          <a:ext cx="7460012" cy="2306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5003">
                  <a:extLst>
                    <a:ext uri="{9D8B030D-6E8A-4147-A177-3AD203B41FA5}">
                      <a16:colId xmlns:a16="http://schemas.microsoft.com/office/drawing/2014/main" val="1218907264"/>
                    </a:ext>
                  </a:extLst>
                </a:gridCol>
                <a:gridCol w="1865003">
                  <a:extLst>
                    <a:ext uri="{9D8B030D-6E8A-4147-A177-3AD203B41FA5}">
                      <a16:colId xmlns:a16="http://schemas.microsoft.com/office/drawing/2014/main" val="3985073026"/>
                    </a:ext>
                  </a:extLst>
                </a:gridCol>
                <a:gridCol w="1865003">
                  <a:extLst>
                    <a:ext uri="{9D8B030D-6E8A-4147-A177-3AD203B41FA5}">
                      <a16:colId xmlns:a16="http://schemas.microsoft.com/office/drawing/2014/main" val="2894202387"/>
                    </a:ext>
                  </a:extLst>
                </a:gridCol>
                <a:gridCol w="1865003">
                  <a:extLst>
                    <a:ext uri="{9D8B030D-6E8A-4147-A177-3AD203B41FA5}">
                      <a16:colId xmlns:a16="http://schemas.microsoft.com/office/drawing/2014/main" val="85379105"/>
                    </a:ext>
                  </a:extLst>
                </a:gridCol>
              </a:tblGrid>
              <a:tr h="660163">
                <a:tc>
                  <a:txBody>
                    <a:bodyPr/>
                    <a:lstStyle/>
                    <a:p>
                      <a:pPr algn="ctr" latinLnBrk="1"/>
                      <a:endParaRPr lang="ko-KR" altLang="en-US" sz="3000" dirty="0">
                        <a:latin typeface="맑은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고딕"/>
                        </a:rPr>
                        <a:t>Thank</a:t>
                      </a:r>
                      <a:endParaRPr lang="ko-KR" altLang="en-US" sz="3000" dirty="0">
                        <a:latin typeface="맑은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고딕"/>
                        </a:rPr>
                        <a:t>You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고딕"/>
                        </a:rPr>
                        <a:t>love</a:t>
                      </a:r>
                      <a:endParaRPr lang="ko-KR" altLang="en-US" sz="3000" dirty="0">
                        <a:latin typeface="맑은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842514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고딕"/>
                        </a:rPr>
                        <a:t>Thank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고딕"/>
                        </a:rPr>
                        <a:t>1</a:t>
                      </a:r>
                      <a:endParaRPr lang="ko-KR" altLang="en-US" sz="3000" dirty="0">
                        <a:latin typeface="맑은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고딕"/>
                        </a:rPr>
                        <a:t>0</a:t>
                      </a:r>
                      <a:endParaRPr lang="ko-KR" altLang="en-US" sz="3000" dirty="0">
                        <a:latin typeface="맑은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고딕"/>
                        </a:rPr>
                        <a:t>0</a:t>
                      </a:r>
                      <a:endParaRPr lang="ko-KR" altLang="en-US" sz="3000" dirty="0">
                        <a:latin typeface="맑은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951449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고딕"/>
                        </a:rPr>
                        <a:t>You</a:t>
                      </a:r>
                      <a:endParaRPr lang="ko-KR" altLang="en-US" sz="3000" dirty="0">
                        <a:latin typeface="맑은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고딕"/>
                        </a:rPr>
                        <a:t>0</a:t>
                      </a:r>
                      <a:endParaRPr lang="ko-KR" altLang="en-US" sz="3000" dirty="0">
                        <a:latin typeface="맑은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고딕"/>
                        </a:rPr>
                        <a:t>1</a:t>
                      </a:r>
                      <a:endParaRPr lang="ko-KR" altLang="en-US" sz="3000" dirty="0">
                        <a:latin typeface="맑은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고딕"/>
                        </a:rPr>
                        <a:t>0</a:t>
                      </a:r>
                      <a:endParaRPr lang="ko-KR" altLang="en-US" sz="3000" dirty="0">
                        <a:latin typeface="맑은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597566"/>
                  </a:ext>
                </a:extLst>
              </a:tr>
              <a:tr h="507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고딕"/>
                        </a:rPr>
                        <a:t>love</a:t>
                      </a:r>
                      <a:endParaRPr lang="ko-KR" altLang="en-US" sz="3000" dirty="0">
                        <a:latin typeface="맑은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고딕"/>
                        </a:rPr>
                        <a:t>0</a:t>
                      </a:r>
                      <a:endParaRPr lang="ko-KR" altLang="en-US" sz="3000" dirty="0">
                        <a:latin typeface="맑은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고딕"/>
                        </a:rPr>
                        <a:t>0</a:t>
                      </a:r>
                      <a:endParaRPr lang="ko-KR" altLang="en-US" sz="3000" dirty="0">
                        <a:latin typeface="맑은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latin typeface="맑은고딕"/>
                        </a:rPr>
                        <a:t>1</a:t>
                      </a:r>
                      <a:endParaRPr lang="ko-KR" altLang="en-US" sz="3000" dirty="0">
                        <a:latin typeface="맑은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83310"/>
                  </a:ext>
                </a:extLst>
              </a:tr>
            </a:tbl>
          </a:graphicData>
        </a:graphic>
      </p:graphicFrame>
      <p:graphicFrame>
        <p:nvGraphicFramePr>
          <p:cNvPr id="37" name="차트 36">
            <a:extLst>
              <a:ext uri="{FF2B5EF4-FFF2-40B4-BE49-F238E27FC236}">
                <a16:creationId xmlns:a16="http://schemas.microsoft.com/office/drawing/2014/main" id="{C636B8D2-7F1C-41FE-ADB5-67A9EF8E48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2404773"/>
              </p:ext>
            </p:extLst>
          </p:nvPr>
        </p:nvGraphicFramePr>
        <p:xfrm>
          <a:off x="1871700" y="3645024"/>
          <a:ext cx="5652628" cy="29118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2437073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75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lvl="0" algn="r"/>
              <a:t>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제목 4"/>
          <p:cNvSpPr>
            <a:spLocks noGrp="1"/>
          </p:cNvSpPr>
          <p:nvPr>
            <p:ph type="ctrTitle"/>
          </p:nvPr>
        </p:nvSpPr>
        <p:spPr>
          <a:xfrm>
            <a:off x="325930" y="560940"/>
            <a:ext cx="1892402" cy="576064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b="0" spc="-9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Word2Vec</a:t>
            </a:r>
            <a:endParaRPr lang="ko-KR" altLang="en-US" sz="2000" b="0" spc="-9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F81EF2A-F1CB-4047-B8B3-F626A7070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662" y="2203223"/>
            <a:ext cx="7270738" cy="266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8724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75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lvl="0" algn="r"/>
              <a:t>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제목 4"/>
          <p:cNvSpPr>
            <a:spLocks noGrp="1"/>
          </p:cNvSpPr>
          <p:nvPr>
            <p:ph type="ctrTitle"/>
          </p:nvPr>
        </p:nvSpPr>
        <p:spPr>
          <a:xfrm>
            <a:off x="325930" y="560940"/>
            <a:ext cx="1892402" cy="576064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b="0" spc="-9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Word2Vec</a:t>
            </a:r>
            <a:endParaRPr lang="ko-KR" altLang="en-US" sz="2000" b="0" spc="-9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4FBFD4-F8B0-4545-91DE-EF4558031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72" y="1268760"/>
            <a:ext cx="7956376" cy="509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0097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사용자 지정 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B0F0"/>
      </a:hlink>
      <a:folHlink>
        <a:srgbClr val="595959"/>
      </a:folHlink>
    </a:clrScheme>
    <a:fontScheme name="나눔명조 ExtraBold">
      <a:majorFont>
        <a:latin typeface="나눔명조 ExtraBold"/>
        <a:ea typeface="나눔명조 ExtraBold"/>
        <a:cs typeface=""/>
      </a:majorFont>
      <a:minorFont>
        <a:latin typeface="나눔명조 ExtraBold"/>
        <a:ea typeface="나눔명조 Extra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1000">
              <a:srgbClr val="78DCF0"/>
            </a:gs>
            <a:gs pos="5000">
              <a:srgbClr val="30C9E8"/>
            </a:gs>
            <a:gs pos="70000">
              <a:srgbClr val="0D515F"/>
            </a:gs>
          </a:gsLst>
          <a:lin ang="2700000" scaled="1"/>
          <a:tileRect/>
        </a:gradFill>
        <a:ln>
          <a:noFill/>
        </a:ln>
        <a:effectLst>
          <a:outerShdw blurRad="101600" dist="76200" algn="tl" rotWithShape="0">
            <a:prstClr val="black">
              <a:alpha val="55000"/>
            </a:prstClr>
          </a:outerShdw>
        </a:effectLst>
      </a:spPr>
      <a:bodyPr rtlCol="0" anchor="ctr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7656</TotalTime>
  <Words>567</Words>
  <Application>Microsoft Office PowerPoint</Application>
  <PresentationFormat>화면 슬라이드 쇼(4:3)</PresentationFormat>
  <Paragraphs>161</Paragraphs>
  <Slides>20</Slides>
  <Notes>13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HY견명조</vt:lpstr>
      <vt:lpstr>나눔고딕</vt:lpstr>
      <vt:lpstr>맑은 고딕</vt:lpstr>
      <vt:lpstr>Arial</vt:lpstr>
      <vt:lpstr>나눔명조 ExtraBold</vt:lpstr>
      <vt:lpstr>나눔고딕 ExtraBold</vt:lpstr>
      <vt:lpstr>HY수평선M</vt:lpstr>
      <vt:lpstr>맑은고딕</vt:lpstr>
      <vt:lpstr>Office 테마</vt:lpstr>
      <vt:lpstr>Bidirectional_LSTM을 사용한 악플 탐지 및 제거 프로그램</vt:lpstr>
      <vt:lpstr>목차</vt:lpstr>
      <vt:lpstr>개요 및 구성</vt:lpstr>
      <vt:lpstr>만들게 된 배경</vt:lpstr>
      <vt:lpstr>전체적인 구성도</vt:lpstr>
      <vt:lpstr>Word2Vec</vt:lpstr>
      <vt:lpstr>Word2Vec</vt:lpstr>
      <vt:lpstr>Word2Vec</vt:lpstr>
      <vt:lpstr>Word2Vec</vt:lpstr>
      <vt:lpstr>Word2Vec</vt:lpstr>
      <vt:lpstr>Word2Vec</vt:lpstr>
      <vt:lpstr>Bidirectional_LSTM</vt:lpstr>
      <vt:lpstr>LSTM</vt:lpstr>
      <vt:lpstr>LSTM</vt:lpstr>
      <vt:lpstr>Bi_LSTM</vt:lpstr>
      <vt:lpstr>Epoch와 accuracy</vt:lpstr>
      <vt:lpstr>시연영상</vt:lpstr>
      <vt:lpstr>PowerPoint 프레젠테이션</vt:lpstr>
      <vt:lpstr>문제점 및 해결방법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네이버 한글캠페인</dc:creator>
  <cp:lastModifiedBy>noh taehyun</cp:lastModifiedBy>
  <cp:revision>468</cp:revision>
  <dcterms:created xsi:type="dcterms:W3CDTF">2011-08-23T09:45:48Z</dcterms:created>
  <dcterms:modified xsi:type="dcterms:W3CDTF">2019-12-13T01:53:48Z</dcterms:modified>
</cp:coreProperties>
</file>